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67" r:id="rId2"/>
    <p:sldId id="269" r:id="rId3"/>
    <p:sldId id="268" r:id="rId4"/>
    <p:sldId id="270" r:id="rId5"/>
    <p:sldId id="303" r:id="rId6"/>
    <p:sldId id="311" r:id="rId7"/>
    <p:sldId id="32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277" r:id="rId18"/>
    <p:sldId id="329" r:id="rId19"/>
    <p:sldId id="323" r:id="rId20"/>
    <p:sldId id="272" r:id="rId21"/>
    <p:sldId id="276" r:id="rId22"/>
    <p:sldId id="279" r:id="rId23"/>
    <p:sldId id="305" r:id="rId24"/>
    <p:sldId id="306" r:id="rId25"/>
    <p:sldId id="307" r:id="rId26"/>
    <p:sldId id="326" r:id="rId27"/>
    <p:sldId id="327" r:id="rId28"/>
    <p:sldId id="328" r:id="rId29"/>
    <p:sldId id="273" r:id="rId30"/>
    <p:sldId id="347" r:id="rId31"/>
    <p:sldId id="330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274" r:id="rId49"/>
    <p:sldId id="310" r:id="rId50"/>
    <p:sldId id="364" r:id="rId51"/>
    <p:sldId id="365" r:id="rId52"/>
    <p:sldId id="366" r:id="rId53"/>
    <p:sldId id="367" r:id="rId54"/>
    <p:sldId id="368" r:id="rId55"/>
    <p:sldId id="369" r:id="rId56"/>
    <p:sldId id="372" r:id="rId57"/>
    <p:sldId id="370" r:id="rId58"/>
    <p:sldId id="371" r:id="rId59"/>
    <p:sldId id="373" r:id="rId60"/>
    <p:sldId id="374" r:id="rId61"/>
    <p:sldId id="287" r:id="rId62"/>
    <p:sldId id="288" r:id="rId63"/>
    <p:sldId id="309" r:id="rId64"/>
    <p:sldId id="271" r:id="rId6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E43"/>
    <a:srgbClr val="43A2FD"/>
    <a:srgbClr val="5F71FF"/>
    <a:srgbClr val="212D5A"/>
    <a:srgbClr val="8996FF"/>
    <a:srgbClr val="5E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7"/>
    <p:restoredTop sz="94607"/>
  </p:normalViewPr>
  <p:slideViewPr>
    <p:cSldViewPr snapToGrid="0" snapToObjects="1">
      <p:cViewPr varScale="1">
        <p:scale>
          <a:sx n="110" d="100"/>
          <a:sy n="110" d="100"/>
        </p:scale>
        <p:origin x="684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5A8FF4-3D07-4D8F-94E3-0881137C732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773269C-A3B5-45AC-B54F-835D1803B670}">
      <dgm:prSet phldrT="[Texto]"/>
      <dgm:spPr/>
      <dgm:t>
        <a:bodyPr/>
        <a:lstStyle/>
        <a:p>
          <a:r>
            <a:rPr lang="es-ES" b="0" smtClean="0"/>
            <a:t>Insumos</a:t>
          </a:r>
          <a:endParaRPr lang="es-ES" b="0" dirty="0"/>
        </a:p>
      </dgm:t>
    </dgm:pt>
    <dgm:pt modelId="{311DA1DB-0360-4953-B783-7E6690C2E542}" type="parTrans" cxnId="{CC251B62-C6EC-4610-BF2F-1746A9203D62}">
      <dgm:prSet/>
      <dgm:spPr/>
      <dgm:t>
        <a:bodyPr/>
        <a:lstStyle/>
        <a:p>
          <a:endParaRPr lang="es-ES"/>
        </a:p>
      </dgm:t>
    </dgm:pt>
    <dgm:pt modelId="{6275A360-AB96-4CFF-AA81-D97E6FF23F65}" type="sibTrans" cxnId="{CC251B62-C6EC-4610-BF2F-1746A9203D62}">
      <dgm:prSet/>
      <dgm:spPr/>
      <dgm:t>
        <a:bodyPr/>
        <a:lstStyle/>
        <a:p>
          <a:endParaRPr lang="es-ES"/>
        </a:p>
      </dgm:t>
    </dgm:pt>
    <dgm:pt modelId="{1E87F304-B9E8-48C9-AE84-846A74F42748}">
      <dgm:prSet phldrT="[Texto]"/>
      <dgm:spPr/>
      <dgm:t>
        <a:bodyPr/>
        <a:lstStyle/>
        <a:p>
          <a:r>
            <a:rPr lang="es-ES" dirty="0" smtClean="0"/>
            <a:t>Manzanas </a:t>
          </a:r>
          <a:r>
            <a:rPr lang="es-ES" dirty="0"/>
            <a:t>y </a:t>
          </a:r>
          <a:r>
            <a:rPr lang="es-ES" dirty="0" smtClean="0"/>
            <a:t>sectores de las 1.442 parroquias de Ecuador</a:t>
          </a:r>
          <a:endParaRPr lang="es-ES" dirty="0"/>
        </a:p>
      </dgm:t>
    </dgm:pt>
    <dgm:pt modelId="{CA57A7C7-2734-49C7-93B1-4DFA574CC9B4}" type="parTrans" cxnId="{548DFF1D-2B82-45D4-9DC1-A1697DE5FA94}">
      <dgm:prSet/>
      <dgm:spPr/>
      <dgm:t>
        <a:bodyPr/>
        <a:lstStyle/>
        <a:p>
          <a:endParaRPr lang="es-ES"/>
        </a:p>
      </dgm:t>
    </dgm:pt>
    <dgm:pt modelId="{4B299753-6290-45FA-B728-FE61EC2CC665}" type="sibTrans" cxnId="{548DFF1D-2B82-45D4-9DC1-A1697DE5FA94}">
      <dgm:prSet/>
      <dgm:spPr/>
      <dgm:t>
        <a:bodyPr/>
        <a:lstStyle/>
        <a:p>
          <a:endParaRPr lang="es-ES"/>
        </a:p>
      </dgm:t>
    </dgm:pt>
    <dgm:pt modelId="{F76E53EA-E2C8-479C-8ED1-C4539D70CC03}">
      <dgm:prSet phldrT="[Texto]"/>
      <dgm:spPr/>
      <dgm:t>
        <a:bodyPr/>
        <a:lstStyle/>
        <a:p>
          <a:r>
            <a:rPr lang="es-ES" dirty="0" smtClean="0"/>
            <a:t>4.595.701 viviendas ocupadas a nivel nacional</a:t>
          </a:r>
          <a:endParaRPr lang="es-ES" dirty="0"/>
        </a:p>
      </dgm:t>
    </dgm:pt>
    <dgm:pt modelId="{40DC6FE4-E385-4598-82CE-C11A5F18AA19}" type="parTrans" cxnId="{8B77B964-C3E8-4732-87CC-B425A7A9ADC0}">
      <dgm:prSet/>
      <dgm:spPr/>
      <dgm:t>
        <a:bodyPr/>
        <a:lstStyle/>
        <a:p>
          <a:endParaRPr lang="es-ES"/>
        </a:p>
      </dgm:t>
    </dgm:pt>
    <dgm:pt modelId="{2B899DB2-47F2-4E12-A9F0-A8BC7A8B5D86}" type="sibTrans" cxnId="{8B77B964-C3E8-4732-87CC-B425A7A9ADC0}">
      <dgm:prSet/>
      <dgm:spPr/>
      <dgm:t>
        <a:bodyPr/>
        <a:lstStyle/>
        <a:p>
          <a:endParaRPr lang="es-ES"/>
        </a:p>
      </dgm:t>
    </dgm:pt>
    <dgm:pt modelId="{F9A905EB-4A29-41BB-B529-5D9818377830}">
      <dgm:prSet phldrT="[Texto]"/>
      <dgm:spPr/>
      <dgm:t>
        <a:bodyPr/>
        <a:lstStyle/>
        <a:p>
          <a:r>
            <a:rPr lang="es-ES" b="0" smtClean="0"/>
            <a:t>Resultados</a:t>
          </a:r>
          <a:endParaRPr lang="es-ES" b="0" dirty="0"/>
        </a:p>
      </dgm:t>
    </dgm:pt>
    <dgm:pt modelId="{B3D4148A-C603-4225-8812-0B18215A36B6}" type="parTrans" cxnId="{57489117-9601-48DD-A8EA-63D6AD9B05F1}">
      <dgm:prSet/>
      <dgm:spPr/>
      <dgm:t>
        <a:bodyPr/>
        <a:lstStyle/>
        <a:p>
          <a:endParaRPr lang="es-ES"/>
        </a:p>
      </dgm:t>
    </dgm:pt>
    <dgm:pt modelId="{71AAD67F-2064-402E-96FB-05C2F8184E57}" type="sibTrans" cxnId="{57489117-9601-48DD-A8EA-63D6AD9B05F1}">
      <dgm:prSet/>
      <dgm:spPr/>
      <dgm:t>
        <a:bodyPr/>
        <a:lstStyle/>
        <a:p>
          <a:endParaRPr lang="es-ES"/>
        </a:p>
      </dgm:t>
    </dgm:pt>
    <dgm:pt modelId="{A0E0926D-9701-42F7-A219-F4EF95789BE6}">
      <dgm:prSet phldrT="[Texto]"/>
      <dgm:spPr/>
      <dgm:t>
        <a:bodyPr/>
        <a:lstStyle/>
        <a:p>
          <a:r>
            <a:rPr lang="es-ES" dirty="0" smtClean="0"/>
            <a:t>Creación de UPM para todas las parroquias</a:t>
          </a:r>
          <a:endParaRPr lang="es-ES" dirty="0"/>
        </a:p>
      </dgm:t>
    </dgm:pt>
    <dgm:pt modelId="{29EA8FFA-D268-49D9-9DC4-91B28482D01C}" type="parTrans" cxnId="{55E0E87A-427F-4F8A-B9A8-157B52535FBE}">
      <dgm:prSet/>
      <dgm:spPr/>
      <dgm:t>
        <a:bodyPr/>
        <a:lstStyle/>
        <a:p>
          <a:endParaRPr lang="es-ES"/>
        </a:p>
      </dgm:t>
    </dgm:pt>
    <dgm:pt modelId="{224CF4A7-A8CA-4771-A216-33EBE926FB44}" type="sibTrans" cxnId="{55E0E87A-427F-4F8A-B9A8-157B52535FBE}">
      <dgm:prSet/>
      <dgm:spPr/>
      <dgm:t>
        <a:bodyPr/>
        <a:lstStyle/>
        <a:p>
          <a:endParaRPr lang="es-ES"/>
        </a:p>
      </dgm:t>
    </dgm:pt>
    <dgm:pt modelId="{743A4D48-77B3-4E88-B92D-E485D836DFD8}">
      <dgm:prSet phldrT="[Texto]"/>
      <dgm:spPr/>
      <dgm:t>
        <a:bodyPr/>
        <a:lstStyle/>
        <a:p>
          <a:r>
            <a:rPr lang="es-ES" dirty="0" smtClean="0"/>
            <a:t>Aproximadamente 40.000 UPM</a:t>
          </a:r>
          <a:endParaRPr lang="es-ES" dirty="0"/>
        </a:p>
      </dgm:t>
    </dgm:pt>
    <dgm:pt modelId="{1730222F-7EED-4717-8C21-FE70EE5BFD61}" type="parTrans" cxnId="{A2FF8B6D-1FE3-432C-A24B-7B34FF492F0D}">
      <dgm:prSet/>
      <dgm:spPr/>
      <dgm:t>
        <a:bodyPr/>
        <a:lstStyle/>
        <a:p>
          <a:endParaRPr lang="es-ES"/>
        </a:p>
      </dgm:t>
    </dgm:pt>
    <dgm:pt modelId="{28560FB9-6F0E-468B-BAAA-6A008AA764DA}" type="sibTrans" cxnId="{A2FF8B6D-1FE3-432C-A24B-7B34FF492F0D}">
      <dgm:prSet/>
      <dgm:spPr/>
      <dgm:t>
        <a:bodyPr/>
        <a:lstStyle/>
        <a:p>
          <a:endParaRPr lang="es-ES"/>
        </a:p>
      </dgm:t>
    </dgm:pt>
    <dgm:pt modelId="{CE323ACD-B196-49C2-AEEB-395AC776824C}" type="pres">
      <dgm:prSet presAssocID="{085A8FF4-3D07-4D8F-94E3-0881137C73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C"/>
        </a:p>
      </dgm:t>
    </dgm:pt>
    <dgm:pt modelId="{888494F0-AAB9-4B37-9EFA-84208108C84A}" type="pres">
      <dgm:prSet presAssocID="{F9A905EB-4A29-41BB-B529-5D9818377830}" presName="boxAndChildren" presStyleCnt="0"/>
      <dgm:spPr/>
      <dgm:t>
        <a:bodyPr/>
        <a:lstStyle/>
        <a:p>
          <a:endParaRPr lang="es-EC"/>
        </a:p>
      </dgm:t>
    </dgm:pt>
    <dgm:pt modelId="{2AAD7575-4E99-4C20-8A94-7F68395FCCDD}" type="pres">
      <dgm:prSet presAssocID="{F9A905EB-4A29-41BB-B529-5D9818377830}" presName="parentTextBox" presStyleLbl="node1" presStyleIdx="0" presStyleCnt="2"/>
      <dgm:spPr/>
      <dgm:t>
        <a:bodyPr/>
        <a:lstStyle/>
        <a:p>
          <a:endParaRPr lang="es-EC"/>
        </a:p>
      </dgm:t>
    </dgm:pt>
    <dgm:pt modelId="{FCCD2529-889F-4F50-8BF5-A0B48E12B2DF}" type="pres">
      <dgm:prSet presAssocID="{F9A905EB-4A29-41BB-B529-5D9818377830}" presName="entireBox" presStyleLbl="node1" presStyleIdx="0" presStyleCnt="2"/>
      <dgm:spPr/>
      <dgm:t>
        <a:bodyPr/>
        <a:lstStyle/>
        <a:p>
          <a:endParaRPr lang="es-EC"/>
        </a:p>
      </dgm:t>
    </dgm:pt>
    <dgm:pt modelId="{BA017A20-AB6F-4FA7-80FB-6F7070EE0C17}" type="pres">
      <dgm:prSet presAssocID="{F9A905EB-4A29-41BB-B529-5D9818377830}" presName="descendantBox" presStyleCnt="0"/>
      <dgm:spPr/>
      <dgm:t>
        <a:bodyPr/>
        <a:lstStyle/>
        <a:p>
          <a:endParaRPr lang="es-EC"/>
        </a:p>
      </dgm:t>
    </dgm:pt>
    <dgm:pt modelId="{69923D27-063D-4D79-A24A-73638DD9BD00}" type="pres">
      <dgm:prSet presAssocID="{A0E0926D-9701-42F7-A219-F4EF95789BE6}" presName="childTextBox" presStyleLbl="fgAccFollowNode1" presStyleIdx="0" presStyleCnt="4" custLinFactNeighborY="6039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6D96CA2A-DE13-4C1A-A863-110029E1DB94}" type="pres">
      <dgm:prSet presAssocID="{743A4D48-77B3-4E88-B92D-E485D836DFD8}" presName="childTextBox" presStyleLbl="fgAccFollowNode1" presStyleIdx="1" presStyleCnt="4" custLinFactNeighborY="5776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6E097C2-05C8-4964-8050-FBFF815E21AB}" type="pres">
      <dgm:prSet presAssocID="{6275A360-AB96-4CFF-AA81-D97E6FF23F65}" presName="sp" presStyleCnt="0"/>
      <dgm:spPr/>
      <dgm:t>
        <a:bodyPr/>
        <a:lstStyle/>
        <a:p>
          <a:endParaRPr lang="es-EC"/>
        </a:p>
      </dgm:t>
    </dgm:pt>
    <dgm:pt modelId="{29DEF5C7-68D2-4935-8338-ED27DA19FC1A}" type="pres">
      <dgm:prSet presAssocID="{0773269C-A3B5-45AC-B54F-835D1803B670}" presName="arrowAndChildren" presStyleCnt="0"/>
      <dgm:spPr/>
      <dgm:t>
        <a:bodyPr/>
        <a:lstStyle/>
        <a:p>
          <a:endParaRPr lang="es-EC"/>
        </a:p>
      </dgm:t>
    </dgm:pt>
    <dgm:pt modelId="{AA154606-49C1-4598-A13B-21B82F80118B}" type="pres">
      <dgm:prSet presAssocID="{0773269C-A3B5-45AC-B54F-835D1803B670}" presName="parentTextArrow" presStyleLbl="node1" presStyleIdx="0" presStyleCnt="2"/>
      <dgm:spPr/>
      <dgm:t>
        <a:bodyPr/>
        <a:lstStyle/>
        <a:p>
          <a:endParaRPr lang="es-EC"/>
        </a:p>
      </dgm:t>
    </dgm:pt>
    <dgm:pt modelId="{F857A07A-FB7A-4CD7-A15D-6F75FF97FC4B}" type="pres">
      <dgm:prSet presAssocID="{0773269C-A3B5-45AC-B54F-835D1803B670}" presName="arrow" presStyleLbl="node1" presStyleIdx="1" presStyleCnt="2" custLinFactNeighborX="-17291" custLinFactNeighborY="-40585"/>
      <dgm:spPr/>
      <dgm:t>
        <a:bodyPr/>
        <a:lstStyle/>
        <a:p>
          <a:endParaRPr lang="es-EC"/>
        </a:p>
      </dgm:t>
    </dgm:pt>
    <dgm:pt modelId="{609B345E-CD2E-4349-A866-F61320B04B9A}" type="pres">
      <dgm:prSet presAssocID="{0773269C-A3B5-45AC-B54F-835D1803B670}" presName="descendantArrow" presStyleCnt="0"/>
      <dgm:spPr/>
      <dgm:t>
        <a:bodyPr/>
        <a:lstStyle/>
        <a:p>
          <a:endParaRPr lang="es-EC"/>
        </a:p>
      </dgm:t>
    </dgm:pt>
    <dgm:pt modelId="{CED7FF4E-D62D-46C9-A2B5-9506615049F2}" type="pres">
      <dgm:prSet presAssocID="{1E87F304-B9E8-48C9-AE84-846A74F42748}" presName="childTextArrow" presStyleLbl="fgAccFollowNode1" presStyleIdx="2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D6650B3-B659-41D8-8680-FB5693C1393C}" type="pres">
      <dgm:prSet presAssocID="{F76E53EA-E2C8-479C-8ED1-C4539D70CC03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C"/>
        </a:p>
      </dgm:t>
    </dgm:pt>
  </dgm:ptLst>
  <dgm:cxnLst>
    <dgm:cxn modelId="{8BC5A8E9-F424-448A-B83F-5B49D6414242}" type="presOf" srcId="{085A8FF4-3D07-4D8F-94E3-0881137C732C}" destId="{CE323ACD-B196-49C2-AEEB-395AC776824C}" srcOrd="0" destOrd="0" presId="urn:microsoft.com/office/officeart/2005/8/layout/process4"/>
    <dgm:cxn modelId="{55E0E87A-427F-4F8A-B9A8-157B52535FBE}" srcId="{F9A905EB-4A29-41BB-B529-5D9818377830}" destId="{A0E0926D-9701-42F7-A219-F4EF95789BE6}" srcOrd="0" destOrd="0" parTransId="{29EA8FFA-D268-49D9-9DC4-91B28482D01C}" sibTransId="{224CF4A7-A8CA-4771-A216-33EBE926FB44}"/>
    <dgm:cxn modelId="{B3AACCDD-17FA-42CF-BCCA-5FA991329B55}" type="presOf" srcId="{F9A905EB-4A29-41BB-B529-5D9818377830}" destId="{FCCD2529-889F-4F50-8BF5-A0B48E12B2DF}" srcOrd="1" destOrd="0" presId="urn:microsoft.com/office/officeart/2005/8/layout/process4"/>
    <dgm:cxn modelId="{5CEC57E8-E916-45AC-9B29-56855283879F}" type="presOf" srcId="{A0E0926D-9701-42F7-A219-F4EF95789BE6}" destId="{69923D27-063D-4D79-A24A-73638DD9BD00}" srcOrd="0" destOrd="0" presId="urn:microsoft.com/office/officeart/2005/8/layout/process4"/>
    <dgm:cxn modelId="{548DFF1D-2B82-45D4-9DC1-A1697DE5FA94}" srcId="{0773269C-A3B5-45AC-B54F-835D1803B670}" destId="{1E87F304-B9E8-48C9-AE84-846A74F42748}" srcOrd="0" destOrd="0" parTransId="{CA57A7C7-2734-49C7-93B1-4DFA574CC9B4}" sibTransId="{4B299753-6290-45FA-B728-FE61EC2CC665}"/>
    <dgm:cxn modelId="{57489117-9601-48DD-A8EA-63D6AD9B05F1}" srcId="{085A8FF4-3D07-4D8F-94E3-0881137C732C}" destId="{F9A905EB-4A29-41BB-B529-5D9818377830}" srcOrd="1" destOrd="0" parTransId="{B3D4148A-C603-4225-8812-0B18215A36B6}" sibTransId="{71AAD67F-2064-402E-96FB-05C2F8184E57}"/>
    <dgm:cxn modelId="{DF16F2AE-CEF7-4B35-ADA0-66420591C505}" type="presOf" srcId="{1E87F304-B9E8-48C9-AE84-846A74F42748}" destId="{CED7FF4E-D62D-46C9-A2B5-9506615049F2}" srcOrd="0" destOrd="0" presId="urn:microsoft.com/office/officeart/2005/8/layout/process4"/>
    <dgm:cxn modelId="{287E60F3-03C1-4E1C-A492-8D278076EE04}" type="presOf" srcId="{0773269C-A3B5-45AC-B54F-835D1803B670}" destId="{F857A07A-FB7A-4CD7-A15D-6F75FF97FC4B}" srcOrd="1" destOrd="0" presId="urn:microsoft.com/office/officeart/2005/8/layout/process4"/>
    <dgm:cxn modelId="{CC251B62-C6EC-4610-BF2F-1746A9203D62}" srcId="{085A8FF4-3D07-4D8F-94E3-0881137C732C}" destId="{0773269C-A3B5-45AC-B54F-835D1803B670}" srcOrd="0" destOrd="0" parTransId="{311DA1DB-0360-4953-B783-7E6690C2E542}" sibTransId="{6275A360-AB96-4CFF-AA81-D97E6FF23F65}"/>
    <dgm:cxn modelId="{05755873-F891-4632-8C5D-1A5B10850C3F}" type="presOf" srcId="{F9A905EB-4A29-41BB-B529-5D9818377830}" destId="{2AAD7575-4E99-4C20-8A94-7F68395FCCDD}" srcOrd="0" destOrd="0" presId="urn:microsoft.com/office/officeart/2005/8/layout/process4"/>
    <dgm:cxn modelId="{E2D7AFF6-6A6B-45F8-82E8-560533B03A5D}" type="presOf" srcId="{F76E53EA-E2C8-479C-8ED1-C4539D70CC03}" destId="{ED6650B3-B659-41D8-8680-FB5693C1393C}" srcOrd="0" destOrd="0" presId="urn:microsoft.com/office/officeart/2005/8/layout/process4"/>
    <dgm:cxn modelId="{A2FF8B6D-1FE3-432C-A24B-7B34FF492F0D}" srcId="{F9A905EB-4A29-41BB-B529-5D9818377830}" destId="{743A4D48-77B3-4E88-B92D-E485D836DFD8}" srcOrd="1" destOrd="0" parTransId="{1730222F-7EED-4717-8C21-FE70EE5BFD61}" sibTransId="{28560FB9-6F0E-468B-BAAA-6A008AA764DA}"/>
    <dgm:cxn modelId="{6A2B6258-DBC8-41F7-B48F-EF9B85E929CA}" type="presOf" srcId="{0773269C-A3B5-45AC-B54F-835D1803B670}" destId="{AA154606-49C1-4598-A13B-21B82F80118B}" srcOrd="0" destOrd="0" presId="urn:microsoft.com/office/officeart/2005/8/layout/process4"/>
    <dgm:cxn modelId="{8B072F60-EF98-4986-972B-B094339D3A7F}" type="presOf" srcId="{743A4D48-77B3-4E88-B92D-E485D836DFD8}" destId="{6D96CA2A-DE13-4C1A-A863-110029E1DB94}" srcOrd="0" destOrd="0" presId="urn:microsoft.com/office/officeart/2005/8/layout/process4"/>
    <dgm:cxn modelId="{8B77B964-C3E8-4732-87CC-B425A7A9ADC0}" srcId="{0773269C-A3B5-45AC-B54F-835D1803B670}" destId="{F76E53EA-E2C8-479C-8ED1-C4539D70CC03}" srcOrd="1" destOrd="0" parTransId="{40DC6FE4-E385-4598-82CE-C11A5F18AA19}" sibTransId="{2B899DB2-47F2-4E12-A9F0-A8BC7A8B5D86}"/>
    <dgm:cxn modelId="{081F3E49-1315-49B2-AB80-C49B2129D41A}" type="presParOf" srcId="{CE323ACD-B196-49C2-AEEB-395AC776824C}" destId="{888494F0-AAB9-4B37-9EFA-84208108C84A}" srcOrd="0" destOrd="0" presId="urn:microsoft.com/office/officeart/2005/8/layout/process4"/>
    <dgm:cxn modelId="{54DCCFFF-53CD-4263-ADDB-7121455EAF01}" type="presParOf" srcId="{888494F0-AAB9-4B37-9EFA-84208108C84A}" destId="{2AAD7575-4E99-4C20-8A94-7F68395FCCDD}" srcOrd="0" destOrd="0" presId="urn:microsoft.com/office/officeart/2005/8/layout/process4"/>
    <dgm:cxn modelId="{006B54CD-AE27-4B32-B7D3-E7AA2F8BE38A}" type="presParOf" srcId="{888494F0-AAB9-4B37-9EFA-84208108C84A}" destId="{FCCD2529-889F-4F50-8BF5-A0B48E12B2DF}" srcOrd="1" destOrd="0" presId="urn:microsoft.com/office/officeart/2005/8/layout/process4"/>
    <dgm:cxn modelId="{F1D8DBB7-7EFC-4828-8023-F36D29E1FFDC}" type="presParOf" srcId="{888494F0-AAB9-4B37-9EFA-84208108C84A}" destId="{BA017A20-AB6F-4FA7-80FB-6F7070EE0C17}" srcOrd="2" destOrd="0" presId="urn:microsoft.com/office/officeart/2005/8/layout/process4"/>
    <dgm:cxn modelId="{8738CB98-E606-4964-A8EA-033F1BCFF2F9}" type="presParOf" srcId="{BA017A20-AB6F-4FA7-80FB-6F7070EE0C17}" destId="{69923D27-063D-4D79-A24A-73638DD9BD00}" srcOrd="0" destOrd="0" presId="urn:microsoft.com/office/officeart/2005/8/layout/process4"/>
    <dgm:cxn modelId="{79427F49-FF8D-4B3E-8D58-80F544D54151}" type="presParOf" srcId="{BA017A20-AB6F-4FA7-80FB-6F7070EE0C17}" destId="{6D96CA2A-DE13-4C1A-A863-110029E1DB94}" srcOrd="1" destOrd="0" presId="urn:microsoft.com/office/officeart/2005/8/layout/process4"/>
    <dgm:cxn modelId="{08C66E49-97D7-4403-AC25-27E4788AB762}" type="presParOf" srcId="{CE323ACD-B196-49C2-AEEB-395AC776824C}" destId="{36E097C2-05C8-4964-8050-FBFF815E21AB}" srcOrd="1" destOrd="0" presId="urn:microsoft.com/office/officeart/2005/8/layout/process4"/>
    <dgm:cxn modelId="{702840E4-8256-464C-B4BC-566900DE219C}" type="presParOf" srcId="{CE323ACD-B196-49C2-AEEB-395AC776824C}" destId="{29DEF5C7-68D2-4935-8338-ED27DA19FC1A}" srcOrd="2" destOrd="0" presId="urn:microsoft.com/office/officeart/2005/8/layout/process4"/>
    <dgm:cxn modelId="{865141BC-4714-4816-8618-F6D36075B9DE}" type="presParOf" srcId="{29DEF5C7-68D2-4935-8338-ED27DA19FC1A}" destId="{AA154606-49C1-4598-A13B-21B82F80118B}" srcOrd="0" destOrd="0" presId="urn:microsoft.com/office/officeart/2005/8/layout/process4"/>
    <dgm:cxn modelId="{39F7B2DA-E181-4C86-A68C-459AF94C406D}" type="presParOf" srcId="{29DEF5C7-68D2-4935-8338-ED27DA19FC1A}" destId="{F857A07A-FB7A-4CD7-A15D-6F75FF97FC4B}" srcOrd="1" destOrd="0" presId="urn:microsoft.com/office/officeart/2005/8/layout/process4"/>
    <dgm:cxn modelId="{97DA65D6-B356-4632-A21D-14FA360253E0}" type="presParOf" srcId="{29DEF5C7-68D2-4935-8338-ED27DA19FC1A}" destId="{609B345E-CD2E-4349-A866-F61320B04B9A}" srcOrd="2" destOrd="0" presId="urn:microsoft.com/office/officeart/2005/8/layout/process4"/>
    <dgm:cxn modelId="{2D750C53-E31B-499D-926E-2D95A9FC10E1}" type="presParOf" srcId="{609B345E-CD2E-4349-A866-F61320B04B9A}" destId="{CED7FF4E-D62D-46C9-A2B5-9506615049F2}" srcOrd="0" destOrd="0" presId="urn:microsoft.com/office/officeart/2005/8/layout/process4"/>
    <dgm:cxn modelId="{B70831C7-1989-45A1-96DA-6D37F2B8943D}" type="presParOf" srcId="{609B345E-CD2E-4349-A866-F61320B04B9A}" destId="{ED6650B3-B659-41D8-8680-FB5693C1393C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5143A6-6274-4A59-A129-B07DC9F5770D}" type="doc">
      <dgm:prSet loTypeId="urn:microsoft.com/office/officeart/2008/layout/AlternatingHexagons" loCatId="list" qsTypeId="urn:microsoft.com/office/officeart/2005/8/quickstyle/simple5" qsCatId="simple" csTypeId="urn:microsoft.com/office/officeart/2005/8/colors/accent2_4" csCatId="accent2" phldr="1"/>
      <dgm:spPr/>
      <dgm:t>
        <a:bodyPr/>
        <a:lstStyle/>
        <a:p>
          <a:endParaRPr lang="es-EC"/>
        </a:p>
      </dgm:t>
    </dgm:pt>
    <dgm:pt modelId="{F84745CB-691C-4286-BC6B-6065957E720D}">
      <dgm:prSet phldrT="[Texto]"/>
      <dgm:spPr/>
      <dgm:t>
        <a:bodyPr/>
        <a:lstStyle/>
        <a:p>
          <a:r>
            <a:rPr lang="es-ES" dirty="0" smtClean="0"/>
            <a:t>MMM</a:t>
          </a:r>
          <a:endParaRPr lang="es-EC" dirty="0"/>
        </a:p>
      </dgm:t>
    </dgm:pt>
    <dgm:pt modelId="{0F0ACC51-102D-443E-8373-2BDFD7DDFA4C}" type="parTrans" cxnId="{52FE8BFF-A7FB-45E0-9386-886DA1A7C90A}">
      <dgm:prSet/>
      <dgm:spPr/>
      <dgm:t>
        <a:bodyPr/>
        <a:lstStyle/>
        <a:p>
          <a:endParaRPr lang="es-EC"/>
        </a:p>
      </dgm:t>
    </dgm:pt>
    <dgm:pt modelId="{DE9E707C-90FF-469D-A7B7-8FBB5CC57F06}" type="sibTrans" cxnId="{52FE8BFF-A7FB-45E0-9386-886DA1A7C90A}">
      <dgm:prSet/>
      <dgm:spPr/>
      <dgm:t>
        <a:bodyPr/>
        <a:lstStyle/>
        <a:p>
          <a:endParaRPr lang="es-EC"/>
        </a:p>
      </dgm:t>
    </dgm:pt>
    <dgm:pt modelId="{FB7A2A40-BD0B-4728-85C0-0C8C03ED854B}">
      <dgm:prSet phldrT="[Texto]"/>
      <dgm:spPr/>
      <dgm:t>
        <a:bodyPr/>
        <a:lstStyle/>
        <a:p>
          <a:r>
            <a:rPr lang="es-ES" dirty="0" smtClean="0"/>
            <a:t>Construcción de las UPM para el marco de muestreo 2022</a:t>
          </a:r>
          <a:endParaRPr lang="es-EC" dirty="0"/>
        </a:p>
      </dgm:t>
    </dgm:pt>
    <dgm:pt modelId="{31D2A571-700D-4CDB-BB17-5BBD5A24D1BA}" type="parTrans" cxnId="{ECBEC4D7-8002-4BAE-8AE9-7204CA19D5D1}">
      <dgm:prSet/>
      <dgm:spPr/>
      <dgm:t>
        <a:bodyPr/>
        <a:lstStyle/>
        <a:p>
          <a:endParaRPr lang="es-EC"/>
        </a:p>
      </dgm:t>
    </dgm:pt>
    <dgm:pt modelId="{61B06F96-1C39-4181-9515-287AF6F81D7E}" type="sibTrans" cxnId="{ECBEC4D7-8002-4BAE-8AE9-7204CA19D5D1}">
      <dgm:prSet/>
      <dgm:spPr/>
      <dgm:t>
        <a:bodyPr/>
        <a:lstStyle/>
        <a:p>
          <a:endParaRPr lang="es-EC"/>
        </a:p>
      </dgm:t>
    </dgm:pt>
    <dgm:pt modelId="{E16627C7-32FF-4D56-BB84-ED046024BCC6}">
      <dgm:prSet phldrT="[Texto]"/>
      <dgm:spPr/>
      <dgm:t>
        <a:bodyPr/>
        <a:lstStyle/>
        <a:p>
          <a:r>
            <a:rPr lang="es-ES" dirty="0" err="1" smtClean="0"/>
            <a:t>psuR</a:t>
          </a:r>
          <a:endParaRPr lang="es-EC" dirty="0"/>
        </a:p>
      </dgm:t>
    </dgm:pt>
    <dgm:pt modelId="{2D74BD50-7E73-47F7-B16D-D342F86D87F2}" type="parTrans" cxnId="{95568741-49D9-4240-9458-C61776AC078C}">
      <dgm:prSet/>
      <dgm:spPr/>
      <dgm:t>
        <a:bodyPr/>
        <a:lstStyle/>
        <a:p>
          <a:endParaRPr lang="es-EC"/>
        </a:p>
      </dgm:t>
    </dgm:pt>
    <dgm:pt modelId="{01BFA8DC-70AE-453D-B03D-B64CD300E2B2}" type="sibTrans" cxnId="{95568741-49D9-4240-9458-C61776AC078C}">
      <dgm:prSet/>
      <dgm:spPr/>
      <dgm:t>
        <a:bodyPr/>
        <a:lstStyle/>
        <a:p>
          <a:endParaRPr lang="es-EC"/>
        </a:p>
      </dgm:t>
    </dgm:pt>
    <dgm:pt modelId="{61F3850F-A79A-424D-9A4D-0A4C306E0EDE}">
      <dgm:prSet phldrT="[Texto]"/>
      <dgm:spPr/>
      <dgm:t>
        <a:bodyPr/>
        <a:lstStyle/>
        <a:p>
          <a:r>
            <a:rPr lang="es-ES" dirty="0" smtClean="0"/>
            <a:t>Implementación del paquete </a:t>
          </a:r>
          <a:r>
            <a:rPr lang="es-ES" dirty="0" err="1" smtClean="0"/>
            <a:t>psuR</a:t>
          </a:r>
          <a:endParaRPr lang="es-EC" dirty="0"/>
        </a:p>
      </dgm:t>
    </dgm:pt>
    <dgm:pt modelId="{8FDA048F-25A0-4E4D-BCF1-58CB542DBAD4}" type="parTrans" cxnId="{4641012A-5EBC-4648-A5CC-133DBE0732FA}">
      <dgm:prSet/>
      <dgm:spPr/>
      <dgm:t>
        <a:bodyPr/>
        <a:lstStyle/>
        <a:p>
          <a:endParaRPr lang="es-EC"/>
        </a:p>
      </dgm:t>
    </dgm:pt>
    <dgm:pt modelId="{8FC46C96-4DB0-4002-B77E-1F8FC44F91E7}" type="sibTrans" cxnId="{4641012A-5EBC-4648-A5CC-133DBE0732FA}">
      <dgm:prSet/>
      <dgm:spPr/>
      <dgm:t>
        <a:bodyPr/>
        <a:lstStyle/>
        <a:p>
          <a:endParaRPr lang="es-EC"/>
        </a:p>
      </dgm:t>
    </dgm:pt>
    <dgm:pt modelId="{146F6F97-D5B1-4808-AC1E-D1D2A458F082}">
      <dgm:prSet phldrT="[Texto]"/>
      <dgm:spPr/>
      <dgm:t>
        <a:bodyPr/>
        <a:lstStyle/>
        <a:p>
          <a:r>
            <a:rPr lang="es-ES" dirty="0" smtClean="0"/>
            <a:t>ONE</a:t>
          </a:r>
          <a:endParaRPr lang="es-EC" dirty="0"/>
        </a:p>
      </dgm:t>
    </dgm:pt>
    <dgm:pt modelId="{AA11B0FE-2D6C-4C08-B4C7-ED18B8A07580}" type="parTrans" cxnId="{D49DCFC8-53B5-4514-B3BD-A21920FA9C21}">
      <dgm:prSet/>
      <dgm:spPr/>
      <dgm:t>
        <a:bodyPr/>
        <a:lstStyle/>
        <a:p>
          <a:endParaRPr lang="es-EC"/>
        </a:p>
      </dgm:t>
    </dgm:pt>
    <dgm:pt modelId="{19C46DA1-09E3-44C5-873F-5BF05CCE56FD}" type="sibTrans" cxnId="{D49DCFC8-53B5-4514-B3BD-A21920FA9C21}">
      <dgm:prSet/>
      <dgm:spPr/>
      <dgm:t>
        <a:bodyPr/>
        <a:lstStyle/>
        <a:p>
          <a:endParaRPr lang="es-EC"/>
        </a:p>
      </dgm:t>
    </dgm:pt>
    <dgm:pt modelId="{983531D4-76F5-48B9-B7F9-E561E9D4CFBA}">
      <dgm:prSet phldrT="[Texto]"/>
      <dgm:spPr/>
      <dgm:t>
        <a:bodyPr/>
        <a:lstStyle/>
        <a:p>
          <a:r>
            <a:rPr lang="es-ES" dirty="0" smtClean="0"/>
            <a:t>Apoyo a otras oficinas de estadística de Latinoamérica</a:t>
          </a:r>
          <a:endParaRPr lang="es-EC" dirty="0"/>
        </a:p>
      </dgm:t>
    </dgm:pt>
    <dgm:pt modelId="{F8217370-E66A-4FE0-B9D5-D87E7279ABF9}" type="parTrans" cxnId="{181386C5-F465-4842-BDCA-290B4309A2BC}">
      <dgm:prSet/>
      <dgm:spPr/>
      <dgm:t>
        <a:bodyPr/>
        <a:lstStyle/>
        <a:p>
          <a:endParaRPr lang="es-EC"/>
        </a:p>
      </dgm:t>
    </dgm:pt>
    <dgm:pt modelId="{6801717D-3C22-4390-B233-E58FA737CA60}" type="sibTrans" cxnId="{181386C5-F465-4842-BDCA-290B4309A2BC}">
      <dgm:prSet/>
      <dgm:spPr/>
      <dgm:t>
        <a:bodyPr/>
        <a:lstStyle/>
        <a:p>
          <a:endParaRPr lang="es-EC"/>
        </a:p>
      </dgm:t>
    </dgm:pt>
    <dgm:pt modelId="{CE7C7994-EB4D-4CB9-AF0E-3B2AFE9B60CF}" type="pres">
      <dgm:prSet presAssocID="{035143A6-6274-4A59-A129-B07DC9F5770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EC"/>
        </a:p>
      </dgm:t>
    </dgm:pt>
    <dgm:pt modelId="{D92AB06B-7F71-4BD2-939C-007FF4359ABE}" type="pres">
      <dgm:prSet presAssocID="{F84745CB-691C-4286-BC6B-6065957E720D}" presName="composite" presStyleCnt="0"/>
      <dgm:spPr/>
    </dgm:pt>
    <dgm:pt modelId="{8ECCB8AC-2CBD-4633-8973-5519C5E26E0C}" type="pres">
      <dgm:prSet presAssocID="{F84745CB-691C-4286-BC6B-6065957E720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C0C9CBD4-BA0A-48F8-A1B9-C97390E66A15}" type="pres">
      <dgm:prSet presAssocID="{F84745CB-691C-4286-BC6B-6065957E720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F076C708-1235-4EEB-903B-AFACF688B1AC}" type="pres">
      <dgm:prSet presAssocID="{F84745CB-691C-4286-BC6B-6065957E720D}" presName="BalanceSpacing" presStyleCnt="0"/>
      <dgm:spPr/>
    </dgm:pt>
    <dgm:pt modelId="{038A04B6-8821-4FE5-80AC-234D75034486}" type="pres">
      <dgm:prSet presAssocID="{F84745CB-691C-4286-BC6B-6065957E720D}" presName="BalanceSpacing1" presStyleCnt="0"/>
      <dgm:spPr/>
    </dgm:pt>
    <dgm:pt modelId="{5FA25E26-C215-4355-9106-5546D8E4CCC5}" type="pres">
      <dgm:prSet presAssocID="{DE9E707C-90FF-469D-A7B7-8FBB5CC57F06}" presName="Accent1Text" presStyleLbl="node1" presStyleIdx="1" presStyleCnt="6"/>
      <dgm:spPr/>
      <dgm:t>
        <a:bodyPr/>
        <a:lstStyle/>
        <a:p>
          <a:endParaRPr lang="es-EC"/>
        </a:p>
      </dgm:t>
    </dgm:pt>
    <dgm:pt modelId="{8B3FC82E-356F-4FAE-84D1-41478F15B95F}" type="pres">
      <dgm:prSet presAssocID="{DE9E707C-90FF-469D-A7B7-8FBB5CC57F06}" presName="spaceBetweenRectangles" presStyleCnt="0"/>
      <dgm:spPr/>
    </dgm:pt>
    <dgm:pt modelId="{E9B32D90-D662-4AEC-B9E2-9C7EA230CAAD}" type="pres">
      <dgm:prSet presAssocID="{E16627C7-32FF-4D56-BB84-ED046024BCC6}" presName="composite" presStyleCnt="0"/>
      <dgm:spPr/>
    </dgm:pt>
    <dgm:pt modelId="{D13A5D4F-7E42-475A-9697-4BA9A6D63F3E}" type="pres">
      <dgm:prSet presAssocID="{E16627C7-32FF-4D56-BB84-ED046024BCC6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4B9882B-E689-48B7-8942-6830DE681E06}" type="pres">
      <dgm:prSet presAssocID="{E16627C7-32FF-4D56-BB84-ED046024BCC6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E1EFB374-0C43-44F5-A57A-6C17AD6FBB30}" type="pres">
      <dgm:prSet presAssocID="{E16627C7-32FF-4D56-BB84-ED046024BCC6}" presName="BalanceSpacing" presStyleCnt="0"/>
      <dgm:spPr/>
    </dgm:pt>
    <dgm:pt modelId="{66EF5430-D589-4C7E-A11A-559A71E1C00B}" type="pres">
      <dgm:prSet presAssocID="{E16627C7-32FF-4D56-BB84-ED046024BCC6}" presName="BalanceSpacing1" presStyleCnt="0"/>
      <dgm:spPr/>
    </dgm:pt>
    <dgm:pt modelId="{78BED659-9911-4DE5-BF8D-AA936B2FE583}" type="pres">
      <dgm:prSet presAssocID="{01BFA8DC-70AE-453D-B03D-B64CD300E2B2}" presName="Accent1Text" presStyleLbl="node1" presStyleIdx="3" presStyleCnt="6"/>
      <dgm:spPr/>
      <dgm:t>
        <a:bodyPr/>
        <a:lstStyle/>
        <a:p>
          <a:endParaRPr lang="es-EC"/>
        </a:p>
      </dgm:t>
    </dgm:pt>
    <dgm:pt modelId="{55C5A6C5-A7EA-4152-8DDE-F24DB6EA55BB}" type="pres">
      <dgm:prSet presAssocID="{01BFA8DC-70AE-453D-B03D-B64CD300E2B2}" presName="spaceBetweenRectangles" presStyleCnt="0"/>
      <dgm:spPr/>
    </dgm:pt>
    <dgm:pt modelId="{ED3FDD64-3905-42CF-8A82-593413586250}" type="pres">
      <dgm:prSet presAssocID="{146F6F97-D5B1-4808-AC1E-D1D2A458F082}" presName="composite" presStyleCnt="0"/>
      <dgm:spPr/>
    </dgm:pt>
    <dgm:pt modelId="{6E0C220C-B7BD-44C3-8721-D2C1DBB358ED}" type="pres">
      <dgm:prSet presAssocID="{146F6F97-D5B1-4808-AC1E-D1D2A458F082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D138B99-A28C-4382-8D6C-327750E33E17}" type="pres">
      <dgm:prSet presAssocID="{146F6F97-D5B1-4808-AC1E-D1D2A458F08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C"/>
        </a:p>
      </dgm:t>
    </dgm:pt>
    <dgm:pt modelId="{370DA3C6-5D18-47A2-9105-99240BB9C450}" type="pres">
      <dgm:prSet presAssocID="{146F6F97-D5B1-4808-AC1E-D1D2A458F082}" presName="BalanceSpacing" presStyleCnt="0"/>
      <dgm:spPr/>
    </dgm:pt>
    <dgm:pt modelId="{8BCC2F8E-FD62-46D5-9681-7DE06EB1198F}" type="pres">
      <dgm:prSet presAssocID="{146F6F97-D5B1-4808-AC1E-D1D2A458F082}" presName="BalanceSpacing1" presStyleCnt="0"/>
      <dgm:spPr/>
    </dgm:pt>
    <dgm:pt modelId="{59C4605F-4B51-4078-A4AF-5D8BEA8FB827}" type="pres">
      <dgm:prSet presAssocID="{19C46DA1-09E3-44C5-873F-5BF05CCE56FD}" presName="Accent1Text" presStyleLbl="node1" presStyleIdx="5" presStyleCnt="6"/>
      <dgm:spPr/>
      <dgm:t>
        <a:bodyPr/>
        <a:lstStyle/>
        <a:p>
          <a:endParaRPr lang="es-EC"/>
        </a:p>
      </dgm:t>
    </dgm:pt>
  </dgm:ptLst>
  <dgm:cxnLst>
    <dgm:cxn modelId="{05999D58-D9BA-4D42-9938-8B3444331CAD}" type="presOf" srcId="{F84745CB-691C-4286-BC6B-6065957E720D}" destId="{8ECCB8AC-2CBD-4633-8973-5519C5E26E0C}" srcOrd="0" destOrd="0" presId="urn:microsoft.com/office/officeart/2008/layout/AlternatingHexagons"/>
    <dgm:cxn modelId="{D49DCFC8-53B5-4514-B3BD-A21920FA9C21}" srcId="{035143A6-6274-4A59-A129-B07DC9F5770D}" destId="{146F6F97-D5B1-4808-AC1E-D1D2A458F082}" srcOrd="2" destOrd="0" parTransId="{AA11B0FE-2D6C-4C08-B4C7-ED18B8A07580}" sibTransId="{19C46DA1-09E3-44C5-873F-5BF05CCE56FD}"/>
    <dgm:cxn modelId="{23757368-3ED6-4FCC-B98E-7042527A7427}" type="presOf" srcId="{DE9E707C-90FF-469D-A7B7-8FBB5CC57F06}" destId="{5FA25E26-C215-4355-9106-5546D8E4CCC5}" srcOrd="0" destOrd="0" presId="urn:microsoft.com/office/officeart/2008/layout/AlternatingHexagons"/>
    <dgm:cxn modelId="{5FC5CE3C-8AC3-41FA-AB1D-379BBE272F62}" type="presOf" srcId="{61F3850F-A79A-424D-9A4D-0A4C306E0EDE}" destId="{E4B9882B-E689-48B7-8942-6830DE681E06}" srcOrd="0" destOrd="0" presId="urn:microsoft.com/office/officeart/2008/layout/AlternatingHexagons"/>
    <dgm:cxn modelId="{650F3E22-B7D4-4872-917D-AF3FC36198AD}" type="presOf" srcId="{035143A6-6274-4A59-A129-B07DC9F5770D}" destId="{CE7C7994-EB4D-4CB9-AF0E-3B2AFE9B60CF}" srcOrd="0" destOrd="0" presId="urn:microsoft.com/office/officeart/2008/layout/AlternatingHexagons"/>
    <dgm:cxn modelId="{95568741-49D9-4240-9458-C61776AC078C}" srcId="{035143A6-6274-4A59-A129-B07DC9F5770D}" destId="{E16627C7-32FF-4D56-BB84-ED046024BCC6}" srcOrd="1" destOrd="0" parTransId="{2D74BD50-7E73-47F7-B16D-D342F86D87F2}" sibTransId="{01BFA8DC-70AE-453D-B03D-B64CD300E2B2}"/>
    <dgm:cxn modelId="{00C0597C-1FDD-4D82-A89E-1A08646840A6}" type="presOf" srcId="{FB7A2A40-BD0B-4728-85C0-0C8C03ED854B}" destId="{C0C9CBD4-BA0A-48F8-A1B9-C97390E66A15}" srcOrd="0" destOrd="0" presId="urn:microsoft.com/office/officeart/2008/layout/AlternatingHexagons"/>
    <dgm:cxn modelId="{C1D053D9-9EC7-4703-A26E-7DDD3255AAE9}" type="presOf" srcId="{01BFA8DC-70AE-453D-B03D-B64CD300E2B2}" destId="{78BED659-9911-4DE5-BF8D-AA936B2FE583}" srcOrd="0" destOrd="0" presId="urn:microsoft.com/office/officeart/2008/layout/AlternatingHexagons"/>
    <dgm:cxn modelId="{3F2D3979-6103-48C3-BBB7-26F37130A1E2}" type="presOf" srcId="{19C46DA1-09E3-44C5-873F-5BF05CCE56FD}" destId="{59C4605F-4B51-4078-A4AF-5D8BEA8FB827}" srcOrd="0" destOrd="0" presId="urn:microsoft.com/office/officeart/2008/layout/AlternatingHexagons"/>
    <dgm:cxn modelId="{ECBEC4D7-8002-4BAE-8AE9-7204CA19D5D1}" srcId="{F84745CB-691C-4286-BC6B-6065957E720D}" destId="{FB7A2A40-BD0B-4728-85C0-0C8C03ED854B}" srcOrd="0" destOrd="0" parTransId="{31D2A571-700D-4CDB-BB17-5BBD5A24D1BA}" sibTransId="{61B06F96-1C39-4181-9515-287AF6F81D7E}"/>
    <dgm:cxn modelId="{181386C5-F465-4842-BDCA-290B4309A2BC}" srcId="{146F6F97-D5B1-4808-AC1E-D1D2A458F082}" destId="{983531D4-76F5-48B9-B7F9-E561E9D4CFBA}" srcOrd="0" destOrd="0" parTransId="{F8217370-E66A-4FE0-B9D5-D87E7279ABF9}" sibTransId="{6801717D-3C22-4390-B233-E58FA737CA60}"/>
    <dgm:cxn modelId="{43B54191-BCC0-4EA3-94F3-466199195650}" type="presOf" srcId="{146F6F97-D5B1-4808-AC1E-D1D2A458F082}" destId="{6E0C220C-B7BD-44C3-8721-D2C1DBB358ED}" srcOrd="0" destOrd="0" presId="urn:microsoft.com/office/officeart/2008/layout/AlternatingHexagons"/>
    <dgm:cxn modelId="{52FE8BFF-A7FB-45E0-9386-886DA1A7C90A}" srcId="{035143A6-6274-4A59-A129-B07DC9F5770D}" destId="{F84745CB-691C-4286-BC6B-6065957E720D}" srcOrd="0" destOrd="0" parTransId="{0F0ACC51-102D-443E-8373-2BDFD7DDFA4C}" sibTransId="{DE9E707C-90FF-469D-A7B7-8FBB5CC57F06}"/>
    <dgm:cxn modelId="{079090ED-D198-4FA7-8257-BB2FFD07D7E6}" type="presOf" srcId="{983531D4-76F5-48B9-B7F9-E561E9D4CFBA}" destId="{3D138B99-A28C-4382-8D6C-327750E33E17}" srcOrd="0" destOrd="0" presId="urn:microsoft.com/office/officeart/2008/layout/AlternatingHexagons"/>
    <dgm:cxn modelId="{E0B39C8A-AA6A-4ADB-8F06-79D48FCC47FB}" type="presOf" srcId="{E16627C7-32FF-4D56-BB84-ED046024BCC6}" destId="{D13A5D4F-7E42-475A-9697-4BA9A6D63F3E}" srcOrd="0" destOrd="0" presId="urn:microsoft.com/office/officeart/2008/layout/AlternatingHexagons"/>
    <dgm:cxn modelId="{4641012A-5EBC-4648-A5CC-133DBE0732FA}" srcId="{E16627C7-32FF-4D56-BB84-ED046024BCC6}" destId="{61F3850F-A79A-424D-9A4D-0A4C306E0EDE}" srcOrd="0" destOrd="0" parTransId="{8FDA048F-25A0-4E4D-BCF1-58CB542DBAD4}" sibTransId="{8FC46C96-4DB0-4002-B77E-1F8FC44F91E7}"/>
    <dgm:cxn modelId="{B4E6D02B-19DA-4FBC-B93D-B8FED70F0227}" type="presParOf" srcId="{CE7C7994-EB4D-4CB9-AF0E-3B2AFE9B60CF}" destId="{D92AB06B-7F71-4BD2-939C-007FF4359ABE}" srcOrd="0" destOrd="0" presId="urn:microsoft.com/office/officeart/2008/layout/AlternatingHexagons"/>
    <dgm:cxn modelId="{01E15C9F-FCF6-4F17-872B-02C7BCE4F359}" type="presParOf" srcId="{D92AB06B-7F71-4BD2-939C-007FF4359ABE}" destId="{8ECCB8AC-2CBD-4633-8973-5519C5E26E0C}" srcOrd="0" destOrd="0" presId="urn:microsoft.com/office/officeart/2008/layout/AlternatingHexagons"/>
    <dgm:cxn modelId="{267678FE-A539-46F0-AB9D-30CEFF934C1A}" type="presParOf" srcId="{D92AB06B-7F71-4BD2-939C-007FF4359ABE}" destId="{C0C9CBD4-BA0A-48F8-A1B9-C97390E66A15}" srcOrd="1" destOrd="0" presId="urn:microsoft.com/office/officeart/2008/layout/AlternatingHexagons"/>
    <dgm:cxn modelId="{A46329CD-6A05-4038-B0F7-C13EF8679821}" type="presParOf" srcId="{D92AB06B-7F71-4BD2-939C-007FF4359ABE}" destId="{F076C708-1235-4EEB-903B-AFACF688B1AC}" srcOrd="2" destOrd="0" presId="urn:microsoft.com/office/officeart/2008/layout/AlternatingHexagons"/>
    <dgm:cxn modelId="{624B99EC-DB17-4AAE-B26E-A416E39C3F9C}" type="presParOf" srcId="{D92AB06B-7F71-4BD2-939C-007FF4359ABE}" destId="{038A04B6-8821-4FE5-80AC-234D75034486}" srcOrd="3" destOrd="0" presId="urn:microsoft.com/office/officeart/2008/layout/AlternatingHexagons"/>
    <dgm:cxn modelId="{AA344285-1BCB-47DA-9BDB-15C2D2C08517}" type="presParOf" srcId="{D92AB06B-7F71-4BD2-939C-007FF4359ABE}" destId="{5FA25E26-C215-4355-9106-5546D8E4CCC5}" srcOrd="4" destOrd="0" presId="urn:microsoft.com/office/officeart/2008/layout/AlternatingHexagons"/>
    <dgm:cxn modelId="{879D964E-6F92-434F-B95C-FA75ED7B0961}" type="presParOf" srcId="{CE7C7994-EB4D-4CB9-AF0E-3B2AFE9B60CF}" destId="{8B3FC82E-356F-4FAE-84D1-41478F15B95F}" srcOrd="1" destOrd="0" presId="urn:microsoft.com/office/officeart/2008/layout/AlternatingHexagons"/>
    <dgm:cxn modelId="{06FB10AE-E2CB-4FC0-9D99-90629E20DBBF}" type="presParOf" srcId="{CE7C7994-EB4D-4CB9-AF0E-3B2AFE9B60CF}" destId="{E9B32D90-D662-4AEC-B9E2-9C7EA230CAAD}" srcOrd="2" destOrd="0" presId="urn:microsoft.com/office/officeart/2008/layout/AlternatingHexagons"/>
    <dgm:cxn modelId="{D163FC55-086A-462D-8F73-B977D81BF338}" type="presParOf" srcId="{E9B32D90-D662-4AEC-B9E2-9C7EA230CAAD}" destId="{D13A5D4F-7E42-475A-9697-4BA9A6D63F3E}" srcOrd="0" destOrd="0" presId="urn:microsoft.com/office/officeart/2008/layout/AlternatingHexagons"/>
    <dgm:cxn modelId="{A1BD1AA2-40EA-4421-8A36-15E5F8CA158D}" type="presParOf" srcId="{E9B32D90-D662-4AEC-B9E2-9C7EA230CAAD}" destId="{E4B9882B-E689-48B7-8942-6830DE681E06}" srcOrd="1" destOrd="0" presId="urn:microsoft.com/office/officeart/2008/layout/AlternatingHexagons"/>
    <dgm:cxn modelId="{8AA00EC0-7244-490D-AA48-EC0E62084FB9}" type="presParOf" srcId="{E9B32D90-D662-4AEC-B9E2-9C7EA230CAAD}" destId="{E1EFB374-0C43-44F5-A57A-6C17AD6FBB30}" srcOrd="2" destOrd="0" presId="urn:microsoft.com/office/officeart/2008/layout/AlternatingHexagons"/>
    <dgm:cxn modelId="{BC1267BF-A7F8-43B1-9CE7-4F6CCFC1207F}" type="presParOf" srcId="{E9B32D90-D662-4AEC-B9E2-9C7EA230CAAD}" destId="{66EF5430-D589-4C7E-A11A-559A71E1C00B}" srcOrd="3" destOrd="0" presId="urn:microsoft.com/office/officeart/2008/layout/AlternatingHexagons"/>
    <dgm:cxn modelId="{B44A5C4C-BD9C-4895-83EA-142251BA0006}" type="presParOf" srcId="{E9B32D90-D662-4AEC-B9E2-9C7EA230CAAD}" destId="{78BED659-9911-4DE5-BF8D-AA936B2FE583}" srcOrd="4" destOrd="0" presId="urn:microsoft.com/office/officeart/2008/layout/AlternatingHexagons"/>
    <dgm:cxn modelId="{5F6FA115-D0DE-4BCA-A7CF-3CDBEEA6FDB3}" type="presParOf" srcId="{CE7C7994-EB4D-4CB9-AF0E-3B2AFE9B60CF}" destId="{55C5A6C5-A7EA-4152-8DDE-F24DB6EA55BB}" srcOrd="3" destOrd="0" presId="urn:microsoft.com/office/officeart/2008/layout/AlternatingHexagons"/>
    <dgm:cxn modelId="{BDCAB2DF-BDF6-4196-BC59-0993CA7DC6BA}" type="presParOf" srcId="{CE7C7994-EB4D-4CB9-AF0E-3B2AFE9B60CF}" destId="{ED3FDD64-3905-42CF-8A82-593413586250}" srcOrd="4" destOrd="0" presId="urn:microsoft.com/office/officeart/2008/layout/AlternatingHexagons"/>
    <dgm:cxn modelId="{7369210F-19E5-4CD5-A50A-068CE61E9DC0}" type="presParOf" srcId="{ED3FDD64-3905-42CF-8A82-593413586250}" destId="{6E0C220C-B7BD-44C3-8721-D2C1DBB358ED}" srcOrd="0" destOrd="0" presId="urn:microsoft.com/office/officeart/2008/layout/AlternatingHexagons"/>
    <dgm:cxn modelId="{4F885C0F-5030-47E0-AA64-F7068C95EEE6}" type="presParOf" srcId="{ED3FDD64-3905-42CF-8A82-593413586250}" destId="{3D138B99-A28C-4382-8D6C-327750E33E17}" srcOrd="1" destOrd="0" presId="urn:microsoft.com/office/officeart/2008/layout/AlternatingHexagons"/>
    <dgm:cxn modelId="{932AA9E8-3CF7-4450-9934-2A9F59643444}" type="presParOf" srcId="{ED3FDD64-3905-42CF-8A82-593413586250}" destId="{370DA3C6-5D18-47A2-9105-99240BB9C450}" srcOrd="2" destOrd="0" presId="urn:microsoft.com/office/officeart/2008/layout/AlternatingHexagons"/>
    <dgm:cxn modelId="{44A02546-82C0-4FE9-BA97-F6622DCD2A1D}" type="presParOf" srcId="{ED3FDD64-3905-42CF-8A82-593413586250}" destId="{8BCC2F8E-FD62-46D5-9681-7DE06EB1198F}" srcOrd="3" destOrd="0" presId="urn:microsoft.com/office/officeart/2008/layout/AlternatingHexagons"/>
    <dgm:cxn modelId="{8084568C-05E7-4412-A69D-218F7A5039A2}" type="presParOf" srcId="{ED3FDD64-3905-42CF-8A82-593413586250}" destId="{59C4605F-4B51-4078-A4AF-5D8BEA8FB82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D2529-889F-4F50-8BF5-A0B48E12B2DF}">
      <dsp:nvSpPr>
        <dsp:cNvPr id="0" name=""/>
        <dsp:cNvSpPr/>
      </dsp:nvSpPr>
      <dsp:spPr>
        <a:xfrm>
          <a:off x="0" y="2037631"/>
          <a:ext cx="6109809" cy="13369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b="0" kern="1200" smtClean="0"/>
            <a:t>Resultados</a:t>
          </a:r>
          <a:endParaRPr lang="es-ES" sz="2500" b="0" kern="1200" dirty="0"/>
        </a:p>
      </dsp:txBody>
      <dsp:txXfrm>
        <a:off x="0" y="2037631"/>
        <a:ext cx="6109809" cy="721929"/>
      </dsp:txXfrm>
    </dsp:sp>
    <dsp:sp modelId="{69923D27-063D-4D79-A24A-73638DD9BD00}">
      <dsp:nvSpPr>
        <dsp:cNvPr id="0" name=""/>
        <dsp:cNvSpPr/>
      </dsp:nvSpPr>
      <dsp:spPr>
        <a:xfrm>
          <a:off x="0" y="2761082"/>
          <a:ext cx="3054904" cy="6149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Creación de UPM para todas las parroquias</a:t>
          </a:r>
          <a:endParaRPr lang="es-ES" sz="1500" kern="1200" dirty="0"/>
        </a:p>
      </dsp:txBody>
      <dsp:txXfrm>
        <a:off x="0" y="2761082"/>
        <a:ext cx="3054904" cy="614977"/>
      </dsp:txXfrm>
    </dsp:sp>
    <dsp:sp modelId="{6D96CA2A-DE13-4C1A-A863-110029E1DB94}">
      <dsp:nvSpPr>
        <dsp:cNvPr id="0" name=""/>
        <dsp:cNvSpPr/>
      </dsp:nvSpPr>
      <dsp:spPr>
        <a:xfrm>
          <a:off x="3054904" y="2761082"/>
          <a:ext cx="3054904" cy="6149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Aproximadamente 40.000 UPM</a:t>
          </a:r>
          <a:endParaRPr lang="es-ES" sz="1500" kern="1200" dirty="0"/>
        </a:p>
      </dsp:txBody>
      <dsp:txXfrm>
        <a:off x="3054904" y="2761082"/>
        <a:ext cx="3054904" cy="614977"/>
      </dsp:txXfrm>
    </dsp:sp>
    <dsp:sp modelId="{F857A07A-FB7A-4CD7-A15D-6F75FF97FC4B}">
      <dsp:nvSpPr>
        <dsp:cNvPr id="0" name=""/>
        <dsp:cNvSpPr/>
      </dsp:nvSpPr>
      <dsp:spPr>
        <a:xfrm rot="10800000">
          <a:off x="0" y="0"/>
          <a:ext cx="6109809" cy="205616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b="0" kern="1200" smtClean="0"/>
            <a:t>Insumos</a:t>
          </a:r>
          <a:endParaRPr lang="es-ES" sz="2500" b="0" kern="1200" dirty="0"/>
        </a:p>
      </dsp:txBody>
      <dsp:txXfrm rot="-10800000">
        <a:off x="0" y="0"/>
        <a:ext cx="6109809" cy="721712"/>
      </dsp:txXfrm>
    </dsp:sp>
    <dsp:sp modelId="{CED7FF4E-D62D-46C9-A2B5-9506615049F2}">
      <dsp:nvSpPr>
        <dsp:cNvPr id="0" name=""/>
        <dsp:cNvSpPr/>
      </dsp:nvSpPr>
      <dsp:spPr>
        <a:xfrm>
          <a:off x="0" y="723235"/>
          <a:ext cx="3054904" cy="61479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Manzanas </a:t>
          </a:r>
          <a:r>
            <a:rPr lang="es-ES" sz="1500" kern="1200" dirty="0"/>
            <a:t>y </a:t>
          </a:r>
          <a:r>
            <a:rPr lang="es-ES" sz="1500" kern="1200" dirty="0" smtClean="0"/>
            <a:t>sectores de las 1.442 parroquias de Ecuador</a:t>
          </a:r>
          <a:endParaRPr lang="es-ES" sz="1500" kern="1200" dirty="0"/>
        </a:p>
      </dsp:txBody>
      <dsp:txXfrm>
        <a:off x="0" y="723235"/>
        <a:ext cx="3054904" cy="614792"/>
      </dsp:txXfrm>
    </dsp:sp>
    <dsp:sp modelId="{ED6650B3-B659-41D8-8680-FB5693C1393C}">
      <dsp:nvSpPr>
        <dsp:cNvPr id="0" name=""/>
        <dsp:cNvSpPr/>
      </dsp:nvSpPr>
      <dsp:spPr>
        <a:xfrm>
          <a:off x="3054904" y="723235"/>
          <a:ext cx="3054904" cy="6147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4.595.701 viviendas ocupadas a nivel nacional</a:t>
          </a:r>
          <a:endParaRPr lang="es-ES" sz="1500" kern="1200" dirty="0"/>
        </a:p>
      </dsp:txBody>
      <dsp:txXfrm>
        <a:off x="3054904" y="723235"/>
        <a:ext cx="3054904" cy="614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CB8AC-2CBD-4633-8973-5519C5E26E0C}">
      <dsp:nvSpPr>
        <dsp:cNvPr id="0" name=""/>
        <dsp:cNvSpPr/>
      </dsp:nvSpPr>
      <dsp:spPr>
        <a:xfrm rot="5400000">
          <a:off x="3117494" y="105604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MMM</a:t>
          </a:r>
          <a:endParaRPr lang="es-EC" sz="2200" kern="1200" dirty="0"/>
        </a:p>
      </dsp:txBody>
      <dsp:txXfrm rot="-5400000">
        <a:off x="3442362" y="252726"/>
        <a:ext cx="969950" cy="1114885"/>
      </dsp:txXfrm>
    </dsp:sp>
    <dsp:sp modelId="{C0C9CBD4-BA0A-48F8-A1B9-C97390E66A15}">
      <dsp:nvSpPr>
        <dsp:cNvPr id="0" name=""/>
        <dsp:cNvSpPr/>
      </dsp:nvSpPr>
      <dsp:spPr>
        <a:xfrm>
          <a:off x="4674662" y="324261"/>
          <a:ext cx="1807571" cy="97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Construcción de las UPM para el marco de muestreo 2022</a:t>
          </a:r>
          <a:endParaRPr lang="es-EC" sz="1500" kern="1200" dirty="0"/>
        </a:p>
      </dsp:txBody>
      <dsp:txXfrm>
        <a:off x="4674662" y="324261"/>
        <a:ext cx="1807571" cy="971812"/>
      </dsp:txXfrm>
    </dsp:sp>
    <dsp:sp modelId="{5FA25E26-C215-4355-9106-5546D8E4CCC5}">
      <dsp:nvSpPr>
        <dsp:cNvPr id="0" name=""/>
        <dsp:cNvSpPr/>
      </dsp:nvSpPr>
      <dsp:spPr>
        <a:xfrm rot="5400000">
          <a:off x="1595636" y="105604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-197058"/>
                <a:satOff val="2594"/>
                <a:lumOff val="155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97058"/>
                <a:satOff val="2594"/>
                <a:lumOff val="155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97058"/>
                <a:satOff val="2594"/>
                <a:lumOff val="155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3600" kern="1200"/>
        </a:p>
      </dsp:txBody>
      <dsp:txXfrm rot="-5400000">
        <a:off x="1920504" y="252726"/>
        <a:ext cx="969950" cy="1114885"/>
      </dsp:txXfrm>
    </dsp:sp>
    <dsp:sp modelId="{D13A5D4F-7E42-475A-9697-4BA9A6D63F3E}">
      <dsp:nvSpPr>
        <dsp:cNvPr id="0" name=""/>
        <dsp:cNvSpPr/>
      </dsp:nvSpPr>
      <dsp:spPr>
        <a:xfrm rot="5400000">
          <a:off x="2353649" y="1480394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err="1" smtClean="0"/>
            <a:t>psuR</a:t>
          </a:r>
          <a:endParaRPr lang="es-EC" sz="2200" kern="1200" dirty="0"/>
        </a:p>
      </dsp:txBody>
      <dsp:txXfrm rot="-5400000">
        <a:off x="2678517" y="1627516"/>
        <a:ext cx="969950" cy="1114885"/>
      </dsp:txXfrm>
    </dsp:sp>
    <dsp:sp modelId="{E4B9882B-E689-48B7-8942-6830DE681E06}">
      <dsp:nvSpPr>
        <dsp:cNvPr id="0" name=""/>
        <dsp:cNvSpPr/>
      </dsp:nvSpPr>
      <dsp:spPr>
        <a:xfrm>
          <a:off x="651358" y="1699052"/>
          <a:ext cx="1749262" cy="97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Implementación del paquete </a:t>
          </a:r>
          <a:r>
            <a:rPr lang="es-ES" sz="1500" kern="1200" dirty="0" err="1" smtClean="0"/>
            <a:t>psuR</a:t>
          </a:r>
          <a:endParaRPr lang="es-EC" sz="1500" kern="1200" dirty="0"/>
        </a:p>
      </dsp:txBody>
      <dsp:txXfrm>
        <a:off x="651358" y="1699052"/>
        <a:ext cx="1749262" cy="971812"/>
      </dsp:txXfrm>
    </dsp:sp>
    <dsp:sp modelId="{78BED659-9911-4DE5-BF8D-AA936B2FE583}">
      <dsp:nvSpPr>
        <dsp:cNvPr id="0" name=""/>
        <dsp:cNvSpPr/>
      </dsp:nvSpPr>
      <dsp:spPr>
        <a:xfrm rot="5400000">
          <a:off x="3875508" y="1480394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-591173"/>
                <a:satOff val="7783"/>
                <a:lumOff val="466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591173"/>
                <a:satOff val="7783"/>
                <a:lumOff val="466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591173"/>
                <a:satOff val="7783"/>
                <a:lumOff val="466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3600" kern="1200"/>
        </a:p>
      </dsp:txBody>
      <dsp:txXfrm rot="-5400000">
        <a:off x="4200376" y="1627516"/>
        <a:ext cx="969950" cy="1114885"/>
      </dsp:txXfrm>
    </dsp:sp>
    <dsp:sp modelId="{6E0C220C-B7BD-44C3-8721-D2C1DBB358ED}">
      <dsp:nvSpPr>
        <dsp:cNvPr id="0" name=""/>
        <dsp:cNvSpPr/>
      </dsp:nvSpPr>
      <dsp:spPr>
        <a:xfrm rot="5400000">
          <a:off x="3117494" y="2855185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-394115"/>
                <a:satOff val="5189"/>
                <a:lumOff val="310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394115"/>
                <a:satOff val="5189"/>
                <a:lumOff val="310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394115"/>
                <a:satOff val="5189"/>
                <a:lumOff val="310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ONE</a:t>
          </a:r>
          <a:endParaRPr lang="es-EC" sz="2200" kern="1200" dirty="0"/>
        </a:p>
      </dsp:txBody>
      <dsp:txXfrm rot="-5400000">
        <a:off x="3442362" y="3002307"/>
        <a:ext cx="969950" cy="1114885"/>
      </dsp:txXfrm>
    </dsp:sp>
    <dsp:sp modelId="{3D138B99-A28C-4382-8D6C-327750E33E17}">
      <dsp:nvSpPr>
        <dsp:cNvPr id="0" name=""/>
        <dsp:cNvSpPr/>
      </dsp:nvSpPr>
      <dsp:spPr>
        <a:xfrm>
          <a:off x="4674662" y="3073843"/>
          <a:ext cx="1807571" cy="971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Apoyo a otras oficinas de estadística de Latinoamérica</a:t>
          </a:r>
          <a:endParaRPr lang="es-EC" sz="1500" kern="1200" dirty="0"/>
        </a:p>
      </dsp:txBody>
      <dsp:txXfrm>
        <a:off x="4674662" y="3073843"/>
        <a:ext cx="1807571" cy="971812"/>
      </dsp:txXfrm>
    </dsp:sp>
    <dsp:sp modelId="{59C4605F-4B51-4078-A4AF-5D8BEA8FB827}">
      <dsp:nvSpPr>
        <dsp:cNvPr id="0" name=""/>
        <dsp:cNvSpPr/>
      </dsp:nvSpPr>
      <dsp:spPr>
        <a:xfrm rot="5400000">
          <a:off x="1595636" y="2855185"/>
          <a:ext cx="1619687" cy="14091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2">
                <a:shade val="50000"/>
                <a:hueOff val="-197058"/>
                <a:satOff val="2594"/>
                <a:lumOff val="155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50000"/>
                <a:hueOff val="-197058"/>
                <a:satOff val="2594"/>
                <a:lumOff val="155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50000"/>
                <a:hueOff val="-197058"/>
                <a:satOff val="2594"/>
                <a:lumOff val="155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C" sz="3600" kern="1200"/>
        </a:p>
      </dsp:txBody>
      <dsp:txXfrm rot="-5400000">
        <a:off x="1920504" y="3002307"/>
        <a:ext cx="969950" cy="1114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4BBE-CE86-6B49-AC2E-27AA863BA074}" type="datetimeFigureOut">
              <a:rPr lang="es-EC" smtClean="0"/>
              <a:t>16/10/2023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578A4-7E9F-C242-AAAF-C8A3C9831E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781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1.- Añadirles a una AE cercana, pero haría que sobrepase su capacidad (carga operativa, un encuestador tendrá mas viviendas que censar).</a:t>
            </a:r>
          </a:p>
          <a:p>
            <a:r>
              <a:rPr lang="es-ES" dirty="0"/>
              <a:t>2.- Formar </a:t>
            </a:r>
            <a:r>
              <a:rPr lang="es-ES" dirty="0" err="1"/>
              <a:t>AEs</a:t>
            </a:r>
            <a:r>
              <a:rPr lang="es-ES" dirty="0"/>
              <a:t> entre los polígonos aislados minimizando la distancia entre ellos (carga no conexa).</a:t>
            </a:r>
          </a:p>
          <a:p>
            <a:r>
              <a:rPr lang="es-ES" dirty="0"/>
              <a:t>3.- Lo que hemos dominado el </a:t>
            </a:r>
            <a:r>
              <a:rPr lang="es-ES" dirty="0" err="1"/>
              <a:t>Algortimo</a:t>
            </a:r>
            <a:r>
              <a:rPr lang="es-ES" dirty="0"/>
              <a:t> dominó.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578A4-7E9F-C242-AAAF-C8A3C9831E10}" type="slidenum">
              <a:rPr lang="es-EC" smtClean="0"/>
              <a:t>61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4434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401694C-DF5E-CF40-A072-E42A763F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D04D135-6A91-B14F-AADA-F6A21868A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618" y="1653670"/>
            <a:ext cx="8197516" cy="185441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ECC0002B-CB7D-FA4D-B9DD-6A7C5A2F7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2618" y="3621368"/>
            <a:ext cx="8197516" cy="70045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Agregar subtítulo</a:t>
            </a:r>
            <a:endParaRPr lang="es-EC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EC4F6E77-1907-734F-8C53-36C6ACA0BC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618" y="4441508"/>
            <a:ext cx="2093725" cy="481281"/>
          </a:xfrm>
          <a:prstGeom prst="roundRect">
            <a:avLst/>
          </a:prstGeom>
          <a:solidFill>
            <a:srgbClr val="5E71FF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Mes, año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36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67587F1A-3C8D-0640-981D-DAC840BF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97BE1BF-79F0-1B44-AE84-19BDF2273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8203" y="2710138"/>
            <a:ext cx="7077694" cy="95708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título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036DA108-CC64-8041-9CE8-6611CB1CF7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8450" y="3824247"/>
            <a:ext cx="7077075" cy="628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subtítulo</a:t>
            </a:r>
            <a:endParaRPr lang="x-none" dirty="0"/>
          </a:p>
        </p:txBody>
      </p:sp>
      <p:sp>
        <p:nvSpPr>
          <p:cNvPr id="9" name="Marcador de texto 5">
            <a:extLst>
              <a:ext uri="{FF2B5EF4-FFF2-40B4-BE49-F238E27FC236}">
                <a16:creationId xmlns="" xmlns:a16="http://schemas.microsoft.com/office/drawing/2014/main" id="{C1A5B344-05A5-8640-8E2E-E3968895E5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8203" y="1174282"/>
            <a:ext cx="2012930" cy="1145056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5F71FF"/>
                </a:solidFill>
              </a:defRPr>
            </a:lvl1pPr>
          </a:lstStyle>
          <a:p>
            <a:r>
              <a:rPr lang="es-ES" dirty="0"/>
              <a:t>01.</a:t>
            </a:r>
            <a:endParaRPr lang="x-none" dirty="0"/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="" xmlns:a16="http://schemas.microsoft.com/office/drawing/2014/main" id="{EA77332D-5BE6-2E41-9430-D977A7350C72}"/>
              </a:ext>
            </a:extLst>
          </p:cNvPr>
          <p:cNvSpPr/>
          <p:nvPr userDrawn="1"/>
        </p:nvSpPr>
        <p:spPr>
          <a:xfrm>
            <a:off x="11126804" y="6210544"/>
            <a:ext cx="635268" cy="647456"/>
          </a:xfrm>
          <a:prstGeom prst="round2SameRect">
            <a:avLst/>
          </a:prstGeom>
          <a:solidFill>
            <a:srgbClr val="5F7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Marcador de texto 5">
            <a:extLst>
              <a:ext uri="{FF2B5EF4-FFF2-40B4-BE49-F238E27FC236}">
                <a16:creationId xmlns="" xmlns:a16="http://schemas.microsoft.com/office/drawing/2014/main" id="{5231DEA9-1501-A14C-A340-D43A76109E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113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9B6347D3-1B44-DB40-9A5D-DF538A513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2E9B1DB-9A94-3A40-9F4B-28F59CED0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481445" y="2363941"/>
            <a:ext cx="4367151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Contenido</a:t>
            </a:r>
            <a:endParaRPr lang="x-none" dirty="0"/>
          </a:p>
        </p:txBody>
      </p:sp>
      <p:sp>
        <p:nvSpPr>
          <p:cNvPr id="4" name="Marcador de texto 5">
            <a:extLst>
              <a:ext uri="{FF2B5EF4-FFF2-40B4-BE49-F238E27FC236}">
                <a16:creationId xmlns="" xmlns:a16="http://schemas.microsoft.com/office/drawing/2014/main" id="{4970AD63-F706-8342-8F7E-663518769F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231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9DE6FB3-6D8A-A847-ABFF-135A8D48C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CD6AF7B-4823-A647-B98C-1B8371BC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7227771" cy="530024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212D5A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1C2C26F9-496F-4C4E-8339-48DE41724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7198" y="951025"/>
            <a:ext cx="7227614" cy="49915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x-none" dirty="0"/>
          </a:p>
        </p:txBody>
      </p:sp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C0D8D9E4-ED4C-EB45-8C46-72E5DBAB4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6135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BDD29F2-EF0B-4347-9278-8857A52A5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A3A6E091-7C03-A443-A6D2-38D7BDCE8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0ADB42-67F8-B244-80CB-7A4A6F8B8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0411"/>
            <a:ext cx="7737389" cy="67284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F285D"/>
                </a:solidFill>
              </a:defRPr>
            </a:lvl1pPr>
          </a:lstStyle>
          <a:p>
            <a:r>
              <a:rPr lang="es-ES" dirty="0"/>
              <a:t>Editar título</a:t>
            </a:r>
            <a:endParaRPr lang="es-419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FE0C7826-BD6F-3F44-93EE-AB675BEF6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12825"/>
            <a:ext cx="7737475" cy="4576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646481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419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8DAAF717-D746-FE4F-A5F1-E3136E0F16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3969" y="6289632"/>
            <a:ext cx="728662" cy="45762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53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5AFFA344-97B1-2E42-9322-C455A09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249D5DD-1BDF-D242-9FCC-33931EADF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38C3082-503C-2949-9FE2-4BE9395DF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9197-C62B-E041-B7A6-078879F8728D}" type="datetimeFigureOut">
              <a:rPr lang="es-EC" smtClean="0"/>
              <a:t>16/10/2023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19FE301-8AFC-C744-B8C1-DE8A5B747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0F974DB-B6FD-6D46-8745-1BB4CB07D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FF70-6B49-2041-A5E1-3A534BD2F87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57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4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A8E9921-E1FF-EE4E-B18A-8E593EF01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618" y="1653670"/>
            <a:ext cx="8591880" cy="1854417"/>
          </a:xfrm>
        </p:spPr>
        <p:txBody>
          <a:bodyPr>
            <a:noAutofit/>
          </a:bodyPr>
          <a:lstStyle/>
          <a:p>
            <a:r>
              <a:rPr lang="es-ES" sz="3600" dirty="0"/>
              <a:t>Algoritmo de partición de grafos con restricciones de tamaño, peso y pertenencia para la construcción de Unidades Primarias de Muestreo para encuestas dirigidas a </a:t>
            </a:r>
            <a:r>
              <a:rPr lang="es-ES" sz="3600" dirty="0" smtClean="0"/>
              <a:t>hogares</a:t>
            </a:r>
            <a:endParaRPr lang="es-EC" sz="3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05ED854-5B8D-3741-B50E-44B9B77B9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C" dirty="0" smtClean="0"/>
              <a:t>Octubre, 2023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723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19999" cy="4327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Es un </a:t>
            </a:r>
            <a:r>
              <a:rPr lang="es-ES" sz="1800" dirty="0" err="1" smtClean="0"/>
              <a:t>multipolígono</a:t>
            </a:r>
            <a:r>
              <a:rPr lang="es-ES" sz="1800" dirty="0" smtClean="0"/>
              <a:t> que representa los ríos o linderos, sirve para evitar uniones entre manzanas separadas por los mismos, pueden o no estar contenidos en el perfil.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5400000">
            <a:off x="2972762" y="5922503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06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La densidad y el ancho del buffer, son valores escalares que determinan la calidad de la extensión del polígono. A mayor calidad mayor cantidad de procesamiento requerida.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1083577" y="6151317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659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19999" cy="432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Al extender las manzanas se puede obtener su relación utilizando herramientas geográficas.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3369577" y="5667810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59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La relación binaria que representa la matriz de incidencia es “polígono A comparte frontera con el polígono B”.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4512799" y="5594845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631" y="1714210"/>
            <a:ext cx="2520000" cy="16865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35" y="1284621"/>
            <a:ext cx="3600000" cy="2545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325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texto 2"/>
              <p:cNvSpPr txBox="1">
                <a:spLocks/>
              </p:cNvSpPr>
              <p:nvPr/>
            </p:nvSpPr>
            <p:spPr>
              <a:xfrm>
                <a:off x="630931" y="1190445"/>
                <a:ext cx="4475908" cy="273412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s-ES" sz="1800" dirty="0" smtClean="0"/>
                  <a:t>El algoritmo de conglomeración recibe como insumos una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𝑛𝑥𝑛</m:t>
                        </m:r>
                      </m:sub>
                    </m:sSub>
                  </m:oMath>
                </a14:m>
                <a:r>
                  <a:rPr lang="es-EC" sz="1800" dirty="0" smtClean="0"/>
                  <a:t>, y un vector de tamaño n dando como resultado un vector de tamaño n que identifica a las </a:t>
                </a:r>
                <a:r>
                  <a:rPr lang="es-EC" sz="1800" dirty="0" err="1" smtClean="0"/>
                  <a:t>upm</a:t>
                </a:r>
                <a:r>
                  <a:rPr lang="es-EC" sz="1800" dirty="0" smtClean="0"/>
                  <a:t> generadas.</a:t>
                </a:r>
                <a:endParaRPr lang="es-EC" sz="1800" dirty="0"/>
              </a:p>
            </p:txBody>
          </p:sp>
        </mc:Choice>
        <mc:Fallback xmlns="">
          <p:sp>
            <p:nvSpPr>
              <p:cNvPr id="11" name="Marcador de 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1" y="1190445"/>
                <a:ext cx="4475908" cy="2734121"/>
              </a:xfrm>
              <a:prstGeom prst="rect">
                <a:avLst/>
              </a:prstGeom>
              <a:blipFill rotWithShape="0">
                <a:blip r:embed="rId2"/>
                <a:stretch>
                  <a:fillRect l="-1088" r="-1088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2876173">
            <a:off x="7521627" y="45735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57" y="1515153"/>
            <a:ext cx="3600000" cy="24094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00" y="1799895"/>
            <a:ext cx="1440000" cy="2059747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17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6" y="228262"/>
            <a:ext cx="6119997" cy="432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A partir de las manzanas extendidas se obtiene de forma automática la delimitación geográfica de las UPM creadas.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8007180" y="56936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235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6" y="228262"/>
            <a:ext cx="6119997" cy="43277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El algoritmo numera a las UPM en forma serpenteante empezando por aquella que está más al norte.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10800000">
            <a:off x="10305216" y="569368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14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De la Geografía a la Matemática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S" dirty="0" smtClean="0"/>
              <a:t>Nodos (manzanas) y aristas (frontera en común)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En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Matemática, un grafo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es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un conjunto de objetos llamados </a:t>
            </a:r>
            <a:r>
              <a:rPr lang="es-EC" b="1" dirty="0">
                <a:solidFill>
                  <a:schemeClr val="bg2">
                    <a:lumMod val="25000"/>
                  </a:schemeClr>
                </a:solidFill>
              </a:rPr>
              <a:t>nodos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 unidos por enlaces llamados </a:t>
            </a:r>
            <a:r>
              <a:rPr lang="es-EC" b="1" dirty="0">
                <a:solidFill>
                  <a:schemeClr val="bg2">
                    <a:lumMod val="25000"/>
                  </a:schemeClr>
                </a:solidFill>
              </a:rPr>
              <a:t>aristas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, que permiten representar relaciones binarias entre elementos de un conjunto.</a:t>
            </a: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Para la generación de 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UPM, </a:t>
            </a: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el grafo estaría determinado por: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74" y="3286021"/>
            <a:ext cx="4590452" cy="32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recto de flecha 6"/>
          <p:cNvCxnSpPr/>
          <p:nvPr/>
        </p:nvCxnSpPr>
        <p:spPr>
          <a:xfrm flipV="1">
            <a:off x="2856409" y="3802455"/>
            <a:ext cx="2367439" cy="380244"/>
          </a:xfrm>
          <a:prstGeom prst="straightConnector1">
            <a:avLst/>
          </a:prstGeom>
          <a:ln w="19050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2856411" y="4182699"/>
            <a:ext cx="2702417" cy="1186011"/>
          </a:xfrm>
          <a:prstGeom prst="straightConnector1">
            <a:avLst/>
          </a:prstGeom>
          <a:ln w="15875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797198" y="3289888"/>
                <a:ext cx="2059213" cy="1754326"/>
              </a:xfrm>
              <a:prstGeom prst="rect">
                <a:avLst/>
              </a:prstGeom>
              <a:ln w="15875">
                <a:solidFill>
                  <a:srgbClr val="43A2FD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C" b="1" dirty="0">
                    <a:solidFill>
                      <a:srgbClr val="43A2FD"/>
                    </a:solidFill>
                  </a:rPr>
                  <a:t>Aristas:</a:t>
                </a:r>
              </a:p>
              <a:p>
                <a:r>
                  <a:rPr lang="es-EC" dirty="0">
                    <a:solidFill>
                      <a:schemeClr val="tx1"/>
                    </a:solidFill>
                  </a:rPr>
                  <a:t>Determinado por la existencia de una frontera en común entre dos manzanas.</a:t>
                </a: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289888"/>
                <a:ext cx="2059213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2346" t="-1724" r="-1760" b="-4138"/>
                </a:stretch>
              </a:blipFill>
              <a:ln w="15875">
                <a:solidFill>
                  <a:srgbClr val="43A2FD"/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ector recto de flecha 13"/>
          <p:cNvCxnSpPr/>
          <p:nvPr/>
        </p:nvCxnSpPr>
        <p:spPr>
          <a:xfrm flipH="1" flipV="1">
            <a:off x="7758820" y="3992577"/>
            <a:ext cx="1468169" cy="190122"/>
          </a:xfrm>
          <a:prstGeom prst="straightConnector1">
            <a:avLst/>
          </a:prstGeom>
          <a:ln w="19050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7351414" y="4182699"/>
            <a:ext cx="1875577" cy="389301"/>
          </a:xfrm>
          <a:prstGeom prst="straightConnector1">
            <a:avLst/>
          </a:prstGeom>
          <a:ln w="15875">
            <a:solidFill>
              <a:srgbClr val="43A2F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ángulo 15"/>
              <p:cNvSpPr/>
              <p:nvPr/>
            </p:nvSpPr>
            <p:spPr>
              <a:xfrm>
                <a:off x="9226989" y="3286021"/>
                <a:ext cx="2059213" cy="1754326"/>
              </a:xfrm>
              <a:prstGeom prst="rect">
                <a:avLst/>
              </a:prstGeom>
              <a:ln w="15875">
                <a:solidFill>
                  <a:srgbClr val="43A2FD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s-EC" b="1" dirty="0">
                    <a:solidFill>
                      <a:srgbClr val="43A2FD"/>
                    </a:solidFill>
                  </a:rPr>
                  <a:t>Nodo:</a:t>
                </a:r>
              </a:p>
              <a:p>
                <a:r>
                  <a:rPr lang="es-EC" dirty="0"/>
                  <a:t>Es el </a:t>
                </a:r>
                <a:r>
                  <a:rPr lang="es-EC" dirty="0" err="1"/>
                  <a:t>centroide</a:t>
                </a:r>
                <a:r>
                  <a:rPr lang="es-EC" dirty="0"/>
                  <a:t> de cada una de las manzanas en la zona de estudio</a:t>
                </a:r>
              </a:p>
            </p:txBody>
          </p:sp>
        </mc:Choice>
        <mc:Fallback xmlns=""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989" y="3286021"/>
                <a:ext cx="2059213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2353" t="-1375" r="-4118" b="-3780"/>
                </a:stretch>
              </a:blipFill>
              <a:ln w="15875">
                <a:solidFill>
                  <a:srgbClr val="43A2FD"/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De la Geografía a la Matemática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>
            <a:normAutofit fontScale="85000" lnSpcReduction="10000"/>
          </a:bodyPr>
          <a:lstStyle/>
          <a:p>
            <a:r>
              <a:rPr lang="es-ES" dirty="0" smtClean="0"/>
              <a:t>La matriz de incidencia se deriva de las polígonos extendidos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00" y="1714050"/>
            <a:ext cx="8640000" cy="48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De la Geografía a la Matemática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dirty="0"/>
              <a:t>Extensión de manzanas como insumo para matriz de incidencia</a:t>
            </a:r>
            <a:endParaRPr lang="x-none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pSp>
        <p:nvGrpSpPr>
          <p:cNvPr id="10" name="Grupo 9"/>
          <p:cNvGrpSpPr/>
          <p:nvPr/>
        </p:nvGrpSpPr>
        <p:grpSpPr>
          <a:xfrm>
            <a:off x="1831795" y="1541451"/>
            <a:ext cx="8528411" cy="4581726"/>
            <a:chOff x="2079821" y="1541451"/>
            <a:chExt cx="8528411" cy="458172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9821" y="1541451"/>
              <a:ext cx="3240000" cy="45817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232" y="1541452"/>
              <a:ext cx="3240000" cy="458172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7" name="4 CuadroTexto"/>
          <p:cNvSpPr txBox="1"/>
          <p:nvPr/>
        </p:nvSpPr>
        <p:spPr>
          <a:xfrm>
            <a:off x="2984739" y="6263547"/>
            <a:ext cx="6426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Previo                                                                         Posterior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58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="" xmlns:a16="http://schemas.microsoft.com/office/drawing/2014/main" id="{199FF5AB-5EB4-D146-B9E2-ADE24983E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16" name="Marcador de texto 15">
            <a:extLst>
              <a:ext uri="{FF2B5EF4-FFF2-40B4-BE49-F238E27FC236}">
                <a16:creationId xmlns="" xmlns:a16="http://schemas.microsoft.com/office/drawing/2014/main" id="{361960D2-52F8-9241-BF13-805AB380BC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A69BEEE9-FF3B-7F43-BF93-0548A74ABD1C}"/>
              </a:ext>
            </a:extLst>
          </p:cNvPr>
          <p:cNvSpPr txBox="1"/>
          <p:nvPr/>
        </p:nvSpPr>
        <p:spPr>
          <a:xfrm>
            <a:off x="4090225" y="1431033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01</a:t>
            </a:r>
          </a:p>
        </p:txBody>
      </p:sp>
      <p:sp>
        <p:nvSpPr>
          <p:cNvPr id="4" name="Triángulo 3">
            <a:extLst>
              <a:ext uri="{FF2B5EF4-FFF2-40B4-BE49-F238E27FC236}">
                <a16:creationId xmlns="" xmlns:a16="http://schemas.microsoft.com/office/drawing/2014/main" id="{3B8D4090-F0C6-EA42-BFE4-33679F23A0F5}"/>
              </a:ext>
            </a:extLst>
          </p:cNvPr>
          <p:cNvSpPr/>
          <p:nvPr/>
        </p:nvSpPr>
        <p:spPr>
          <a:xfrm rot="5400000">
            <a:off x="5047680" y="1703768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3494D96A-2D68-024C-9A05-5E52C8BFB597}"/>
              </a:ext>
            </a:extLst>
          </p:cNvPr>
          <p:cNvSpPr txBox="1"/>
          <p:nvPr/>
        </p:nvSpPr>
        <p:spPr>
          <a:xfrm>
            <a:off x="5511253" y="1369478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>
                <a:ln w="12700">
                  <a:noFill/>
                </a:ln>
                <a:solidFill>
                  <a:srgbClr val="6E6E7C"/>
                </a:solidFill>
              </a:rPr>
              <a:t>Introducción</a:t>
            </a:r>
          </a:p>
          <a:p>
            <a:r>
              <a:rPr lang="es-EC" sz="1600" dirty="0">
                <a:ln w="12700">
                  <a:noFill/>
                </a:ln>
                <a:solidFill>
                  <a:srgbClr val="6E6E7C"/>
                </a:solidFill>
              </a:rPr>
              <a:t>¿Qué es </a:t>
            </a:r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un conglomerado?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Características deseables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F185047E-2BEB-CE4B-8090-6287C6EFEC65}"/>
              </a:ext>
            </a:extLst>
          </p:cNvPr>
          <p:cNvSpPr txBox="1"/>
          <p:nvPr/>
        </p:nvSpPr>
        <p:spPr>
          <a:xfrm>
            <a:off x="4090225" y="2567855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02</a:t>
            </a:r>
          </a:p>
        </p:txBody>
      </p:sp>
      <p:sp>
        <p:nvSpPr>
          <p:cNvPr id="7" name="Triángulo 6">
            <a:extLst>
              <a:ext uri="{FF2B5EF4-FFF2-40B4-BE49-F238E27FC236}">
                <a16:creationId xmlns="" xmlns:a16="http://schemas.microsoft.com/office/drawing/2014/main" id="{B83F1D53-A536-A94D-8A7B-113680AD25B3}"/>
              </a:ext>
            </a:extLst>
          </p:cNvPr>
          <p:cNvSpPr/>
          <p:nvPr/>
        </p:nvSpPr>
        <p:spPr>
          <a:xfrm rot="5400000">
            <a:off x="5047680" y="2840590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D0225797-2A38-534F-8135-1DE3F59ADC54}"/>
              </a:ext>
            </a:extLst>
          </p:cNvPr>
          <p:cNvSpPr txBox="1"/>
          <p:nvPr/>
        </p:nvSpPr>
        <p:spPr>
          <a:xfrm>
            <a:off x="5511253" y="2506300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err="1" smtClean="0">
                <a:ln w="12700">
                  <a:noFill/>
                </a:ln>
                <a:solidFill>
                  <a:srgbClr val="6E6E7C"/>
                </a:solidFill>
              </a:rPr>
              <a:t>Macroproceso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Flujo</a:t>
            </a: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De la Geografía a la Matemática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AEBAE6E1-79B0-F244-8D56-F0AA1BCACEB9}"/>
              </a:ext>
            </a:extLst>
          </p:cNvPr>
          <p:cNvSpPr txBox="1"/>
          <p:nvPr/>
        </p:nvSpPr>
        <p:spPr>
          <a:xfrm>
            <a:off x="4090225" y="3704677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03</a:t>
            </a:r>
          </a:p>
        </p:txBody>
      </p:sp>
      <p:sp>
        <p:nvSpPr>
          <p:cNvPr id="10" name="Triángulo 9">
            <a:extLst>
              <a:ext uri="{FF2B5EF4-FFF2-40B4-BE49-F238E27FC236}">
                <a16:creationId xmlns="" xmlns:a16="http://schemas.microsoft.com/office/drawing/2014/main" id="{FDF8DB9A-4244-2E4E-AD36-F927242804B4}"/>
              </a:ext>
            </a:extLst>
          </p:cNvPr>
          <p:cNvSpPr/>
          <p:nvPr/>
        </p:nvSpPr>
        <p:spPr>
          <a:xfrm rot="5400000">
            <a:off x="5047680" y="3977412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78E3C555-75F7-DB44-B198-94C2C3A8EEB5}"/>
              </a:ext>
            </a:extLst>
          </p:cNvPr>
          <p:cNvSpPr txBox="1"/>
          <p:nvPr/>
        </p:nvSpPr>
        <p:spPr>
          <a:xfrm>
            <a:off x="5511253" y="3643122"/>
            <a:ext cx="505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smtClean="0">
                <a:ln w="12700">
                  <a:noFill/>
                </a:ln>
                <a:solidFill>
                  <a:srgbClr val="6E6E7C"/>
                </a:solidFill>
              </a:rPr>
              <a:t>Formulación del problema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Programación entera</a:t>
            </a: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Formulación formal </a:t>
            </a: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Un ejemplo sobre </a:t>
            </a:r>
            <a:r>
              <a:rPr lang="es-ES" sz="1600" dirty="0" err="1" smtClean="0">
                <a:ln w="12700">
                  <a:noFill/>
                </a:ln>
                <a:solidFill>
                  <a:srgbClr val="6E6E7C"/>
                </a:solidFill>
              </a:rPr>
              <a:t>Teselia</a:t>
            </a:r>
            <a:endParaRPr lang="es-ES" sz="1600" dirty="0" smtClean="0">
              <a:ln w="12700">
                <a:noFill/>
              </a:ln>
              <a:solidFill>
                <a:srgbClr val="6E6E7C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C8F1E33A-02A4-3141-AF65-3D33327B77C0}"/>
              </a:ext>
            </a:extLst>
          </p:cNvPr>
          <p:cNvSpPr txBox="1"/>
          <p:nvPr/>
        </p:nvSpPr>
        <p:spPr>
          <a:xfrm>
            <a:off x="4090225" y="4841499"/>
            <a:ext cx="8073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000" b="1" dirty="0">
                <a:ln w="12700">
                  <a:solidFill>
                    <a:srgbClr val="5E71FF"/>
                  </a:solidFill>
                </a:ln>
                <a:noFill/>
              </a:rPr>
              <a:t>04</a:t>
            </a:r>
          </a:p>
        </p:txBody>
      </p:sp>
      <p:sp>
        <p:nvSpPr>
          <p:cNvPr id="13" name="Triángulo 12">
            <a:extLst>
              <a:ext uri="{FF2B5EF4-FFF2-40B4-BE49-F238E27FC236}">
                <a16:creationId xmlns="" xmlns:a16="http://schemas.microsoft.com/office/drawing/2014/main" id="{39D6A92F-5EA9-0742-8BC0-F0F7F3EA4D2A}"/>
              </a:ext>
            </a:extLst>
          </p:cNvPr>
          <p:cNvSpPr/>
          <p:nvPr/>
        </p:nvSpPr>
        <p:spPr>
          <a:xfrm rot="5400000">
            <a:off x="5047680" y="5114234"/>
            <a:ext cx="188403" cy="162416"/>
          </a:xfrm>
          <a:prstGeom prst="triangle">
            <a:avLst/>
          </a:prstGeom>
          <a:solidFill>
            <a:srgbClr val="5E71FF">
              <a:alpha val="49804"/>
            </a:srgbClr>
          </a:solidFill>
          <a:ln w="19050" cap="rnd">
            <a:solidFill>
              <a:srgbClr val="5E71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4C20F92A-B28E-0349-988A-C948C583331F}"/>
              </a:ext>
            </a:extLst>
          </p:cNvPr>
          <p:cNvSpPr txBox="1"/>
          <p:nvPr/>
        </p:nvSpPr>
        <p:spPr>
          <a:xfrm>
            <a:off x="5511253" y="4779944"/>
            <a:ext cx="5052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400" b="1" dirty="0" smtClean="0">
                <a:ln w="12700">
                  <a:noFill/>
                </a:ln>
                <a:solidFill>
                  <a:srgbClr val="6E6E7C"/>
                </a:solidFill>
              </a:rPr>
              <a:t>Resultados y futuros desafíos</a:t>
            </a:r>
            <a:endParaRPr lang="es-EC" sz="2400" b="1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S" sz="1600" dirty="0" smtClean="0">
                <a:ln w="12700">
                  <a:noFill/>
                </a:ln>
                <a:solidFill>
                  <a:srgbClr val="6E6E7C"/>
                </a:solidFill>
              </a:rPr>
              <a:t>Conglomeración sobre Ambato</a:t>
            </a:r>
            <a:endParaRPr lang="es-EC" sz="1600" dirty="0">
              <a:ln w="12700">
                <a:noFill/>
              </a:ln>
              <a:solidFill>
                <a:srgbClr val="6E6E7C"/>
              </a:solidFill>
            </a:endParaRPr>
          </a:p>
          <a:p>
            <a:r>
              <a:rPr lang="es-EC" sz="1600" dirty="0" smtClean="0">
                <a:ln w="12700">
                  <a:noFill/>
                </a:ln>
                <a:solidFill>
                  <a:srgbClr val="6E6E7C"/>
                </a:solidFill>
              </a:rPr>
              <a:t>Futuros </a:t>
            </a:r>
            <a:r>
              <a:rPr lang="es-EC" sz="1600" dirty="0">
                <a:ln w="12700">
                  <a:noFill/>
                </a:ln>
                <a:solidFill>
                  <a:srgbClr val="6E6E7C"/>
                </a:solidFill>
              </a:rPr>
              <a:t>desafíos</a:t>
            </a:r>
          </a:p>
        </p:txBody>
      </p:sp>
    </p:spTree>
    <p:extLst>
      <p:ext uri="{BB962C8B-B14F-4D97-AF65-F5344CB8AC3E}">
        <p14:creationId xmlns:p14="http://schemas.microsoft.com/office/powerpoint/2010/main" val="36900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Formulación del problema</a:t>
            </a:r>
            <a:endParaRPr lang="x-none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 smtClean="0"/>
              <a:t>03.</a:t>
            </a:r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374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¿Qué es Programación Entera?</a:t>
            </a:r>
            <a:endParaRPr lang="x-none" sz="280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Los modelos de programación entera son una extensión de los modelos lineales en los que al menos una variable asociada toma valores restringidos a los números enteros.</a:t>
            </a:r>
          </a:p>
          <a:p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Un pequeño ejemplo:</a:t>
            </a:r>
          </a:p>
          <a:p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¿Cuántos aguacates puede comprar Juanito con 1 USD, si cada uno cuesta 0,40 ctvs.?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927006"/>
                  </p:ext>
                </p:extLst>
              </p:nvPr>
            </p:nvGraphicFramePr>
            <p:xfrm>
              <a:off x="1622425" y="3748632"/>
              <a:ext cx="4064000" cy="2587238"/>
            </p:xfrm>
            <a:graphic>
              <a:graphicData uri="http://schemas.openxmlformats.org/drawingml/2006/table">
                <a:tbl>
                  <a:tblPr>
                    <a:tableStyleId>{8799B23B-EC83-4686-B30A-512413B5E67A}</a:tableStyleId>
                  </a:tblPr>
                  <a:tblGrid>
                    <a:gridCol w="40640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404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C" sz="1800" b="1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Programación lineal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1030111">
                    <a:tc>
                      <a:txBody>
                        <a:bodyPr/>
                        <a:lstStyle/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 = número de aguacates</a:t>
                          </a:r>
                        </a:p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 = total de dinero</a:t>
                          </a:r>
                        </a:p>
                        <a:p>
                          <a:r>
                            <a:rPr lang="es-EC" sz="1800" kern="1200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 = precio unitario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103011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C" sz="1800" i="1" kern="1200" smtClean="0">
                                        <a:solidFill>
                                          <a:schemeClr val="bg2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s-EC" sz="180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𝐷</m:t>
                                          </m:r>
                                        </m:num>
                                        <m:den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s-EC" sz="180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EC" sz="1800" b="0" i="1" kern="1200" smtClean="0">
                                              <a:solidFill>
                                                <a:schemeClr val="bg2">
                                                  <a:lumMod val="25000"/>
                                                </a:schemeClr>
                                              </a:solidFill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0,40</m:t>
                                          </m:r>
                                        </m:den>
                                      </m:f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=</m:t>
                                      </m:r>
                                    </m:e>
                                    <m:e>
                                      <m:r>
                                        <a:rPr lang="es-EC" sz="1800" b="0" i="1" kern="1200" smtClean="0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2,5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s-EC" sz="1800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5 Tabla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4927006"/>
                  </p:ext>
                </p:extLst>
              </p:nvPr>
            </p:nvGraphicFramePr>
            <p:xfrm>
              <a:off x="1622425" y="3748632"/>
              <a:ext cx="4064000" cy="2587238"/>
            </p:xfrm>
            <a:graphic>
              <a:graphicData uri="http://schemas.openxmlformats.org/drawingml/2006/table">
                <a:tbl>
                  <a:tblPr>
                    <a:tableStyleId>{8799B23B-EC83-4686-B30A-512413B5E67A}</a:tableStyleId>
                  </a:tblPr>
                  <a:tblGrid>
                    <a:gridCol w="4064000"/>
                  </a:tblGrid>
                  <a:tr h="4042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C" sz="1800" b="1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Programación lineal</a:t>
                          </a:r>
                          <a:endParaRPr lang="es-EC" sz="1800" b="1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030111">
                    <a:tc>
                      <a:txBody>
                        <a:bodyPr/>
                        <a:lstStyle/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X = número de aguacates</a:t>
                          </a:r>
                        </a:p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 = total de dinero</a:t>
                          </a:r>
                        </a:p>
                        <a:p>
                          <a:r>
                            <a:rPr lang="es-EC" sz="1800" kern="120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P = precio unitario</a:t>
                          </a:r>
                          <a:endParaRPr lang="es-EC" sz="1800" kern="12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1152843">
                    <a:tc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t="-126984" b="-52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1" t="20518" r="7408" b="10078"/>
          <a:stretch/>
        </p:blipFill>
        <p:spPr>
          <a:xfrm>
            <a:off x="7342187" y="4211524"/>
            <a:ext cx="2390775" cy="1695451"/>
          </a:xfrm>
          <a:prstGeom prst="rect">
            <a:avLst/>
          </a:prstGeom>
        </p:spPr>
      </p:pic>
      <p:graphicFrame>
        <p:nvGraphicFramePr>
          <p:cNvPr id="8" name="7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712434"/>
              </p:ext>
            </p:extLst>
          </p:nvPr>
        </p:nvGraphicFramePr>
        <p:xfrm>
          <a:off x="6505575" y="3748632"/>
          <a:ext cx="4064000" cy="258723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24417">
                <a:tc>
                  <a:txBody>
                    <a:bodyPr/>
                    <a:lstStyle/>
                    <a:p>
                      <a:pPr algn="ctr"/>
                      <a:r>
                        <a:rPr lang="es-EC" sz="18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Programación entera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2821">
                <a:tc>
                  <a:txBody>
                    <a:bodyPr/>
                    <a:lstStyle/>
                    <a:p>
                      <a:endParaRPr lang="es-EC" sz="18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88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S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</a:rPr>
                              <m:t>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9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La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  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/>
          <p:cNvSpPr/>
          <p:nvPr/>
        </p:nvSpPr>
        <p:spPr>
          <a:xfrm>
            <a:off x="1186661" y="583948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s-EC" b="1" dirty="0">
              <a:solidFill>
                <a:srgbClr val="FD9E43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797197" y="5839488"/>
            <a:ext cx="944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dirty="0">
                <a:solidFill>
                  <a:srgbClr val="FD9E43"/>
                </a:solidFill>
              </a:rPr>
              <a:t>Función objetivo: </a:t>
            </a:r>
            <a:r>
              <a:rPr lang="es-EC" dirty="0">
                <a:solidFill>
                  <a:srgbClr val="FD9E43"/>
                </a:solidFill>
              </a:rPr>
              <a:t>Minimizar el número de uniones maximizando el número de </a:t>
            </a:r>
            <a:r>
              <a:rPr lang="es-EC" dirty="0" smtClean="0">
                <a:solidFill>
                  <a:srgbClr val="FD9E43"/>
                </a:solidFill>
              </a:rPr>
              <a:t>UPM.</a:t>
            </a:r>
            <a:endParaRPr lang="es-EC" dirty="0">
              <a:solidFill>
                <a:srgbClr val="FD9E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</m:t>
                                </m:r>
                                <m:r>
                                  <a:rPr lang="es-ES" sz="1800" b="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797197" y="5839488"/>
                <a:ext cx="74373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C" b="1" dirty="0">
                    <a:solidFill>
                      <a:srgbClr val="FD9E43"/>
                    </a:solidFill>
                  </a:rPr>
                  <a:t>Capacidad:</a:t>
                </a:r>
                <a:r>
                  <a:rPr lang="es-EC" dirty="0">
                    <a:solidFill>
                      <a:srgbClr val="FD9E43"/>
                    </a:solidFill>
                  </a:rPr>
                  <a:t> Controla el tamaño de las </a:t>
                </a:r>
                <a:r>
                  <a:rPr lang="es-EC" dirty="0" smtClean="0">
                    <a:solidFill>
                      <a:srgbClr val="FD9E43"/>
                    </a:solidFill>
                  </a:rPr>
                  <a:t>UPM (mayor o igual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i="1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C">
                            <a:solidFill>
                              <a:srgbClr val="FD9E43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s-EC" dirty="0" smtClean="0">
                    <a:solidFill>
                      <a:srgbClr val="FD9E43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s-EC" b="0" i="0" smtClean="0">
                        <a:solidFill>
                          <a:srgbClr val="FD9E4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C" dirty="0">
                  <a:solidFill>
                    <a:srgbClr val="FD9E43"/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5839488"/>
                <a:ext cx="743735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38" t="-9836" b="-2459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4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Formulación formal</a:t>
            </a:r>
            <a:endParaRPr lang="x-none" sz="280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Problema de partición de grafos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G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V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E</m:t>
                        </m:r>
                      </m:e>
                    </m:d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un grafo conexo no dirigido,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V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={1, 2, …, 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n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es el conjunto de nodos 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E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s-EC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j</m:t>
                        </m:r>
                      </m:e>
                    </m:d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i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j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  <a:ea typeface="Cambria Math"/>
                      </a:rPr>
                      <m:t>𝑉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de aristas. Sea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W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s-EC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…</m:t>
                    </m:r>
                    <m:r>
                      <a:rPr lang="es-EC" b="0" i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s-EC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}</m:t>
                    </m:r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 el conjunto de pesos de los nodos. 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C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/>
                          </a:rPr>
                          <m:t>𝐿</m:t>
                        </m:r>
                      </m:sub>
                    </m:sSub>
                    <m:r>
                      <a:rPr lang="es-EC">
                        <a:solidFill>
                          <a:schemeClr val="bg2">
                            <a:lumMod val="25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s-EC" dirty="0" smtClean="0">
                    <a:solidFill>
                      <a:schemeClr val="bg2">
                        <a:lumMod val="25000"/>
                      </a:schemeClr>
                    </a:solidFill>
                  </a:rPr>
                  <a:t>el límite inferior. </a:t>
                </a:r>
                <a:r>
                  <a:rPr lang="es-EC" dirty="0">
                    <a:solidFill>
                      <a:schemeClr val="bg2">
                        <a:lumMod val="25000"/>
                      </a:schemeClr>
                    </a:solidFill>
                  </a:rPr>
                  <a:t>La formulación general del problema de partición de grafos con restricción de peso es:</a:t>
                </a:r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1685925"/>
                <a:ext cx="9975577" cy="1222642"/>
              </a:xfrm>
              <a:prstGeom prst="rect">
                <a:avLst/>
              </a:prstGeom>
              <a:blipFill rotWithShape="0">
                <a:blip r:embed="rId2"/>
                <a:stretch>
                  <a:fillRect l="-550" t="-3000" r="-489" b="-7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6 CuadroTexto"/>
              <p:cNvSpPr txBox="1"/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s-EC" sz="1800" i="1" kern="120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/>
                              <a:cs typeface="Times New Roman"/>
                            </a:rPr>
                          </m:ctrlPr>
                        </m:mPr>
                        <m:mr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𝑧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C" sz="1800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min</m:t>
                                </m:r>
                              </m:fNam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𝑖</m:t>
                                    </m:r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Times New Roman"/>
                                        <a:cs typeface="Times New Roman"/>
                                      </a:rPr>
                                      <m:t>𝑛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𝑗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/>
                                                <a:cs typeface="Times New Roma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C" sz="1800" i="1" kern="1200">
                                                <a:solidFill>
                                                  <a:schemeClr val="bg2">
                                                    <a:lumMod val="90000"/>
                                                  </a:schemeClr>
                                                </a:solidFill>
                                                <a:effectLst/>
                                                <a:latin typeface="Cambria Math"/>
                                                <a:ea typeface="Times New Roman"/>
                                                <a:cs typeface="Times New Roman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  <m:r>
                                          <a:rPr lang="es-EC" sz="1800" b="0" i="1" kern="1200" smtClean="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    </m:t>
                                        </m:r>
                                        <m:r>
                                          <a:rPr lang="es-EC" sz="1800" i="1" kern="1200">
                                            <a:solidFill>
                                              <a:schemeClr val="bg2">
                                                <a:lumMod val="90000"/>
                                              </a:schemeClr>
                                            </a:solidFill>
                                            <a:effectLst/>
                                            <a:latin typeface="Cambria Math"/>
                                            <a:ea typeface="Times New Roman"/>
                                            <a:cs typeface="Times New Roman"/>
                                          </a:rPr>
                                          <m:t> </m:t>
                                        </m:r>
                                      </m:e>
                                    </m:nary>
                                  </m:e>
                                </m:nary>
                              </m:e>
                            </m:func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(1)</m:t>
                            </m:r>
                          </m:e>
                        </m:mr>
                        <m:mr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.</m:t>
                            </m:r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𝑎</m:t>
                            </m:r>
                            <m:r>
                              <a:rPr lang="es-EC" sz="1800" b="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naryPr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bg2">
                                            <a:lumMod val="90000"/>
                                          </a:schemeClr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1800" b="0" i="1" kern="1200" smtClean="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  <m:t>           </m:t>
                                </m:r>
                              </m:e>
                            </m:nary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(2)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=1      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𝑦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𝑠𝑜𝑙𝑜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𝑠𝑖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∃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𝑡𝑎𝑙𝑒𝑠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𝑞𝑢𝑒</m:t>
                            </m:r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/>
                                <a:cs typeface="Times New Roman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𝑖</m:t>
                                </m:r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=…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=</m:t>
                                </m:r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𝑒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/>
                                        <a:cs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s-EC" sz="18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/>
                                        <a:ea typeface="Cambria Math"/>
                                        <a:cs typeface="Times New Roman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s-EC" sz="1800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Cambria Math"/>
                                    <a:cs typeface="Times New Roman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=1</m:t>
                            </m:r>
                          </m:e>
                          <m:e>
                            <m:r>
                              <a:rPr lang="es-EC" sz="1800" i="1" kern="12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(3)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/>
                                    <a:cs typeface="Times New Roman"/>
                                  </a:rPr>
                                </m:ctrlPr>
                              </m:dPr>
                              <m:e>
                                <m:r>
                                  <a:rPr lang="es-EC" sz="1800" i="1" kern="1200">
                                    <a:solidFill>
                                      <a:schemeClr val="bg2">
                                        <a:lumMod val="90000"/>
                                      </a:schemeClr>
                                    </a:solidFill>
                                    <a:effectLst/>
                                    <a:latin typeface="Cambria Math"/>
                                    <a:ea typeface="Times New Roman"/>
                                    <a:cs typeface="Times New Roman"/>
                                  </a:rPr>
                                  <m:t>0,1</m:t>
                                </m:r>
                              </m:e>
                            </m:d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∀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𝑖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,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𝑗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∈</m:t>
                            </m:r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𝑉</m:t>
                            </m:r>
                            <m:r>
                              <a:rPr lang="es-EC" sz="1800" b="0" i="1" kern="1200" smtClean="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Cambria Math"/>
                                <a:cs typeface="Times New Roman"/>
                              </a:rPr>
                              <m:t>                                                       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s-EC" sz="1800" i="1" kern="12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effectLst/>
                                <a:latin typeface="Cambria Math"/>
                                <a:ea typeface="Times New Roman"/>
                                <a:cs typeface="Times New Roman"/>
                              </a:rPr>
                              <m:t>(4)</m:t>
                            </m:r>
                          </m:e>
                        </m:mr>
                      </m:m>
                    </m:oMath>
                  </m:oMathPara>
                </a14:m>
                <a:endParaRPr lang="es-EC" sz="1200" dirty="0">
                  <a:effectLst/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11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8" y="3045508"/>
                <a:ext cx="9591675" cy="2534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797197" y="5839488"/>
                <a:ext cx="90364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C" b="1" dirty="0">
                    <a:solidFill>
                      <a:srgbClr val="FD9E43"/>
                    </a:solidFill>
                  </a:rPr>
                  <a:t>Conexidad:</a:t>
                </a:r>
                <a:r>
                  <a:rPr lang="es-EC" dirty="0">
                    <a:solidFill>
                      <a:srgbClr val="FD9E43"/>
                    </a:solidFill>
                  </a:rPr>
                  <a:t> Las </a:t>
                </a:r>
                <a:r>
                  <a:rPr lang="es-EC" dirty="0" smtClean="0">
                    <a:solidFill>
                      <a:srgbClr val="FD9E43"/>
                    </a:solidFill>
                  </a:rPr>
                  <a:t>UPM </a:t>
                </a:r>
                <a:r>
                  <a:rPr lang="es-EC" dirty="0">
                    <a:solidFill>
                      <a:srgbClr val="FD9E43"/>
                    </a:solidFill>
                  </a:rPr>
                  <a:t>están formadas por polígonos que comparten frontera</a:t>
                </a:r>
                <a14:m>
                  <m:oMath xmlns:m="http://schemas.openxmlformats.org/officeDocument/2006/math">
                    <m:r>
                      <a:rPr lang="es-EC" b="0" i="0" smtClean="0">
                        <a:solidFill>
                          <a:srgbClr val="FD9E43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EC" dirty="0">
                  <a:solidFill>
                    <a:srgbClr val="FD9E43"/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7" y="5839488"/>
                <a:ext cx="90364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07" t="-9836" b="-2459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6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Algoritmo de conglomeración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Algoritmo recursivo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5 CuadroTexto"/>
          <p:cNvSpPr txBox="1"/>
          <p:nvPr/>
        </p:nvSpPr>
        <p:spPr>
          <a:xfrm>
            <a:off x="797198" y="1685924"/>
            <a:ext cx="637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P1: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Identificación de nodos que cumplen la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82" y="1259923"/>
            <a:ext cx="2990551" cy="50516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r="14312" b="68223"/>
          <a:stretch/>
        </p:blipFill>
        <p:spPr>
          <a:xfrm>
            <a:off x="1282875" y="2567999"/>
            <a:ext cx="5400000" cy="338275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44928" y="1138686"/>
            <a:ext cx="3087805" cy="1733909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833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Algoritmo de conglomeración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Algoritmo recursivo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5 CuadroTexto"/>
          <p:cNvSpPr txBox="1"/>
          <p:nvPr/>
        </p:nvSpPr>
        <p:spPr>
          <a:xfrm>
            <a:off x="797198" y="1685924"/>
            <a:ext cx="637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P2: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Identificación de nodo(s) inicial(es), nodos a unir y comparación de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82" y="1259923"/>
            <a:ext cx="2990551" cy="50516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44928" y="2872584"/>
            <a:ext cx="3087805" cy="2303265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4" b="22893"/>
          <a:stretch/>
        </p:blipFill>
        <p:spPr>
          <a:xfrm>
            <a:off x="1282875" y="2447351"/>
            <a:ext cx="5400000" cy="41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8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Algoritmo de conglomeración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Algoritmo recursivo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5 CuadroTexto"/>
          <p:cNvSpPr txBox="1"/>
          <p:nvPr/>
        </p:nvSpPr>
        <p:spPr>
          <a:xfrm>
            <a:off x="797198" y="1685924"/>
            <a:ext cx="637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P3: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Tratamiento de polígonos aislados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182" y="1259923"/>
            <a:ext cx="2990551" cy="50516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44928" y="5184475"/>
            <a:ext cx="3087805" cy="116457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84" r="30802"/>
          <a:stretch/>
        </p:blipFill>
        <p:spPr>
          <a:xfrm>
            <a:off x="1282875" y="2821363"/>
            <a:ext cx="5400000" cy="29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4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Un ejemplo sobre </a:t>
            </a:r>
            <a:r>
              <a:rPr lang="es-EC" dirty="0" err="1" smtClean="0"/>
              <a:t>Teselia</a:t>
            </a:r>
            <a:endParaRPr lang="x-none" dirty="0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4915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Introducción</a:t>
            </a:r>
            <a:endParaRPr lang="x-none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/>
              <a:t>01.</a:t>
            </a:r>
            <a:endParaRPr lang="x-none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358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Un ejemplo sobre </a:t>
            </a:r>
            <a:r>
              <a:rPr lang="es-EC" sz="2800" dirty="0" err="1" smtClean="0"/>
              <a:t>Teselia</a:t>
            </a:r>
            <a:endParaRPr lang="x-none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Planilandia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, novela escrita por Edwin A. Abbott, es una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aventura conmovedora de matemáticas puras, una fantasía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 espacios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extraños poblados por figuras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geométricas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piensan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hablan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y tienen todas las emociones humanas. No es ningún relato intrascendente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de ciencia-ficción.</a:t>
            </a: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ciudad ficticia inspirada por el universo de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Planilandia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es una ciudad rectangular de 10x16 manzanas, sobre la cual se aplicará el algoritmo de conglomeración.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A continuación se presenta el desarrollo del mismo, paso a paso, junto con su resultado final, la generación de conglomerados que cumplen las restricciones de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tamaño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, peso y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pertenencia.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Bienvenidos a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Al fijar un tamaño mínimo de 60, se identifican las manzanas que superan ese umbral.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04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al ser conglomerados por si mismo… se excluyen!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3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Luego, se determinan las manzanas que tienen el menor número de opciones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(incidencias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) para juntarse con otras.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se juntan (tanto incidencias como peso), formando un solo conjunto.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4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Y, si superan el límite de tamaño, conglomerados nuevos han sido generados.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0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se excluyen!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45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así, empezamos este proceso recursivo.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Identificando nuevamente las manzanas con el menor número de incidencias.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¿Qué es </a:t>
            </a:r>
            <a:r>
              <a:rPr lang="es-EC" dirty="0" smtClean="0"/>
              <a:t>un conglomerado?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7" y="1685925"/>
            <a:ext cx="9975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Los conglomerados son áreas geográficas, establecimientos, escuelas, o cualquier otro tipo de agregación de unidades utilizados en diseños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muestrales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C" dirty="0" err="1" smtClean="0">
                <a:solidFill>
                  <a:schemeClr val="bg2">
                    <a:lumMod val="25000"/>
                  </a:schemeClr>
                </a:solidFill>
              </a:rPr>
              <a:t>multietápicos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, pues son particularmente prácticos y costo-eficientes en comparación al muestreo aleatorio simple.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Las encuestas dirigidas a hogares suelen considerar al menos dos etapas de selección, seleccionando conglomerados en la primera etapa, los cuales pasan a denominarse Unidades Primarias de Muestreo.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La selección de las unidades dentro de cada conglomerado (unidades secundarias de muestreo) varía dependiendo de la metodología de la encuesta, pudiendo ser de enumeración completa, aleatoria, diferenciada, entre otras.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juntarlas con las manzanas que comparten frontera.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70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Y evaluando si superan la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3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ser excluidas si son conglomerados.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6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Al final, o todas las manzanas pertenecen a un conglomerado (proceso terminado) o existen conjuntos aislados que no cumplen la restricción de tamaño.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Para el tratamiento de aislados, recuperamos sus nodos y tamaños primigenios. 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7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Luego, generamos las incidencias entre las manzanas aisladas y los conglomerados creados.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8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Con esto, se junta la manzana aislada con el conglomerado de menor tamaño que tiene incidencia.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2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24" y="685599"/>
            <a:ext cx="3523793" cy="5486803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7157738" y="1699639"/>
            <a:ext cx="392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Terminando así el ejercicio de conglomeración sobre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Teselia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4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Resultados y futuros desafíos</a:t>
            </a:r>
            <a:endParaRPr lang="x-none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/>
              <a:t>04.</a:t>
            </a:r>
            <a:endParaRPr lang="x-none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482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Resultados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Ejercicio práctico para Ambato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AutoShape 2" descr="Cotopaxi in Ecuador (+Galapagos)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sp>
        <p:nvSpPr>
          <p:cNvPr id="8" name="4 CuadroTexto"/>
          <p:cNvSpPr txBox="1"/>
          <p:nvPr/>
        </p:nvSpPr>
        <p:spPr>
          <a:xfrm>
            <a:off x="1331953" y="1981082"/>
            <a:ext cx="39101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genera la </a:t>
            </a:r>
            <a:r>
              <a:rPr lang="en-US" dirty="0" err="1"/>
              <a:t>conglomeración</a:t>
            </a:r>
            <a:r>
              <a:rPr lang="en-US" dirty="0"/>
              <a:t> en la ciudad Ambato de la provincial Tungurahua, para </a:t>
            </a:r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respectivas</a:t>
            </a:r>
            <a:r>
              <a:rPr lang="en-US" dirty="0"/>
              <a:t> </a:t>
            </a:r>
            <a:r>
              <a:rPr lang="en-US" dirty="0" err="1" smtClean="0"/>
              <a:t>comparaciones</a:t>
            </a:r>
            <a:r>
              <a:rPr lang="en-US" dirty="0" smtClean="0"/>
              <a:t> al </a:t>
            </a:r>
            <a:r>
              <a:rPr lang="en-US" dirty="0" err="1" smtClean="0"/>
              <a:t>variar</a:t>
            </a:r>
            <a:r>
              <a:rPr lang="en-US" dirty="0" smtClean="0"/>
              <a:t> la UPM </a:t>
            </a:r>
            <a:r>
              <a:rPr lang="en-US" dirty="0" err="1" smtClean="0"/>
              <a:t>utilizada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28" y="1343955"/>
            <a:ext cx="3960000" cy="49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/>
              <a:t>Unidad Primaria de Muestreo (UPM)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/>
              <a:t>Características</a:t>
            </a:r>
            <a:endParaRPr lang="x-non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797198" y="1685925"/>
            <a:ext cx="49877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Es un área geográfica contigua de fácil identificación y recorrido.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Tienen un  número de viviendas dentro de un rango determinado.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bg2">
                    <a:lumMod val="25000"/>
                  </a:schemeClr>
                </a:solidFill>
              </a:rPr>
              <a:t>Está conformada por polígonos (manzanas o sectores dispersos) de la misma parroquia censal</a:t>
            </a:r>
            <a:r>
              <a:rPr lang="es-EC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Las UPM se utilizan para todas las encuestas dirigidas a hogares en el periodo </a:t>
            </a:r>
            <a:r>
              <a:rPr lang="es-ES" dirty="0" err="1" smtClean="0">
                <a:solidFill>
                  <a:schemeClr val="bg2">
                    <a:lumMod val="25000"/>
                  </a:schemeClr>
                </a:solidFill>
              </a:rPr>
              <a:t>intercensal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s-EC" dirty="0">
              <a:solidFill>
                <a:schemeClr val="bg2">
                  <a:lumMod val="25000"/>
                </a:schemeClr>
              </a:solidFill>
            </a:endParaRPr>
          </a:p>
          <a:p>
            <a:pPr algn="just"/>
            <a:endParaRPr lang="es-EC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19225" r="18556" b="3292"/>
          <a:stretch/>
        </p:blipFill>
        <p:spPr bwMode="auto">
          <a:xfrm>
            <a:off x="6776227" y="1685924"/>
            <a:ext cx="4403607" cy="3985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94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Resultados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Ejercicio práctico para Ambato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AutoShape 2" descr="Cotopaxi in Ecuador (+Galapagos)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28" y="1346884"/>
            <a:ext cx="3960000" cy="4961716"/>
          </a:xfrm>
          <a:prstGeom prst="rect">
            <a:avLst/>
          </a:prstGeom>
        </p:spPr>
      </p:pic>
      <p:graphicFrame>
        <p:nvGraphicFramePr>
          <p:cNvPr id="9" name="Marcador de contenido 1">
            <a:extLst>
              <a:ext uri="{FF2B5EF4-FFF2-40B4-BE49-F238E27FC236}">
                <a16:creationId xmlns:a16="http://schemas.microsoft.com/office/drawing/2014/main" xmlns="" id="{7F33AEFF-8DA0-4FE0-9820-A420346F6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784301"/>
              </p:ext>
            </p:extLst>
          </p:nvPr>
        </p:nvGraphicFramePr>
        <p:xfrm>
          <a:off x="952181" y="2870787"/>
          <a:ext cx="5417621" cy="1234852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962883">
                  <a:extLst>
                    <a:ext uri="{9D8B030D-6E8A-4147-A177-3AD203B41FA5}">
                      <a16:colId xmlns:a16="http://schemas.microsoft.com/office/drawing/2014/main" xmlns="" val="381977986"/>
                    </a:ext>
                  </a:extLst>
                </a:gridCol>
                <a:gridCol w="715993">
                  <a:extLst>
                    <a:ext uri="{9D8B030D-6E8A-4147-A177-3AD203B41FA5}">
                      <a16:colId xmlns:a16="http://schemas.microsoft.com/office/drawing/2014/main" xmlns="" val="4088841379"/>
                    </a:ext>
                  </a:extLst>
                </a:gridCol>
                <a:gridCol w="759124">
                  <a:extLst>
                    <a:ext uri="{9D8B030D-6E8A-4147-A177-3AD203B41FA5}">
                      <a16:colId xmlns:a16="http://schemas.microsoft.com/office/drawing/2014/main" xmlns="" val="3015570039"/>
                    </a:ext>
                  </a:extLst>
                </a:gridCol>
                <a:gridCol w="862642">
                  <a:extLst>
                    <a:ext uri="{9D8B030D-6E8A-4147-A177-3AD203B41FA5}">
                      <a16:colId xmlns:a16="http://schemas.microsoft.com/office/drawing/2014/main" xmlns="" val="622386198"/>
                    </a:ext>
                  </a:extLst>
                </a:gridCol>
                <a:gridCol w="676023">
                  <a:extLst>
                    <a:ext uri="{9D8B030D-6E8A-4147-A177-3AD203B41FA5}">
                      <a16:colId xmlns:a16="http://schemas.microsoft.com/office/drawing/2014/main" xmlns="" val="2995329332"/>
                    </a:ext>
                  </a:extLst>
                </a:gridCol>
                <a:gridCol w="643818">
                  <a:extLst>
                    <a:ext uri="{9D8B030D-6E8A-4147-A177-3AD203B41FA5}">
                      <a16:colId xmlns:a16="http://schemas.microsoft.com/office/drawing/2014/main" xmlns="" val="2488230511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xmlns="" val="2292688677"/>
                    </a:ext>
                  </a:extLst>
                </a:gridCol>
              </a:tblGrid>
              <a:tr h="392231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Número de sectores censales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Número de viviendas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Número de manzanas</a:t>
                      </a:r>
                      <a:endParaRPr lang="es-EC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9728697"/>
                  </a:ext>
                </a:extLst>
              </a:tr>
              <a:tr h="450390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Mínimo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Máximo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Promedio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Mínimo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Máximo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Promedio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264" marR="19264" marT="0" marB="0" anchor="ctr"/>
                </a:tc>
                <a:extLst>
                  <a:ext uri="{0D108BD9-81ED-4DB2-BD59-A6C34878D82A}">
                    <a16:rowId xmlns:a16="http://schemas.microsoft.com/office/drawing/2014/main" xmlns="" val="4036506127"/>
                  </a:ext>
                </a:extLst>
              </a:tr>
              <a:tr h="3922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432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25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218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106,09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21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4,01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9264" marR="19264" marT="0" marB="0" anchor="ctr"/>
                </a:tc>
                <a:extLst>
                  <a:ext uri="{0D108BD9-81ED-4DB2-BD59-A6C34878D82A}">
                    <a16:rowId xmlns:a16="http://schemas.microsoft.com/office/drawing/2014/main" xmlns="" val="3142358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0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Resultados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C" dirty="0" smtClean="0"/>
              <a:t>Ejercicio práctico para Ambato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AutoShape 2" descr="Cotopaxi in Ecuador (+Galapagos)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28" y="1346884"/>
            <a:ext cx="3960000" cy="4961716"/>
          </a:xfrm>
          <a:prstGeom prst="rect">
            <a:avLst/>
          </a:prstGeom>
        </p:spPr>
      </p:pic>
      <p:graphicFrame>
        <p:nvGraphicFramePr>
          <p:cNvPr id="9" name="Marcador de contenido 6">
            <a:extLst>
              <a:ext uri="{FF2B5EF4-FFF2-40B4-BE49-F238E27FC236}">
                <a16:creationId xmlns:a16="http://schemas.microsoft.com/office/drawing/2014/main" xmlns="" id="{44DA557B-47F3-407C-ACAA-AD642F1348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905203"/>
              </p:ext>
            </p:extLst>
          </p:nvPr>
        </p:nvGraphicFramePr>
        <p:xfrm>
          <a:off x="797198" y="1910707"/>
          <a:ext cx="5710832" cy="3036586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271965">
                  <a:extLst>
                    <a:ext uri="{9D8B030D-6E8A-4147-A177-3AD203B41FA5}">
                      <a16:colId xmlns:a16="http://schemas.microsoft.com/office/drawing/2014/main" xmlns="" val="398817541"/>
                    </a:ext>
                  </a:extLst>
                </a:gridCol>
                <a:gridCol w="611532">
                  <a:extLst>
                    <a:ext uri="{9D8B030D-6E8A-4147-A177-3AD203B41FA5}">
                      <a16:colId xmlns:a16="http://schemas.microsoft.com/office/drawing/2014/main" xmlns="" val="2168650766"/>
                    </a:ext>
                  </a:extLst>
                </a:gridCol>
                <a:gridCol w="698101">
                  <a:extLst>
                    <a:ext uri="{9D8B030D-6E8A-4147-A177-3AD203B41FA5}">
                      <a16:colId xmlns:a16="http://schemas.microsoft.com/office/drawing/2014/main" xmlns="" val="3698755639"/>
                    </a:ext>
                  </a:extLst>
                </a:gridCol>
                <a:gridCol w="885881">
                  <a:extLst>
                    <a:ext uri="{9D8B030D-6E8A-4147-A177-3AD203B41FA5}">
                      <a16:colId xmlns:a16="http://schemas.microsoft.com/office/drawing/2014/main" xmlns="" val="1573425110"/>
                    </a:ext>
                  </a:extLst>
                </a:gridCol>
                <a:gridCol w="659372">
                  <a:extLst>
                    <a:ext uri="{9D8B030D-6E8A-4147-A177-3AD203B41FA5}">
                      <a16:colId xmlns:a16="http://schemas.microsoft.com/office/drawing/2014/main" xmlns="" val="2501363046"/>
                    </a:ext>
                  </a:extLst>
                </a:gridCol>
                <a:gridCol w="710184">
                  <a:extLst>
                    <a:ext uri="{9D8B030D-6E8A-4147-A177-3AD203B41FA5}">
                      <a16:colId xmlns:a16="http://schemas.microsoft.com/office/drawing/2014/main" xmlns="" val="3864627809"/>
                    </a:ext>
                  </a:extLst>
                </a:gridCol>
                <a:gridCol w="873797">
                  <a:extLst>
                    <a:ext uri="{9D8B030D-6E8A-4147-A177-3AD203B41FA5}">
                      <a16:colId xmlns:a16="http://schemas.microsoft.com/office/drawing/2014/main" xmlns="" val="3076640788"/>
                    </a:ext>
                  </a:extLst>
                </a:gridCol>
              </a:tblGrid>
              <a:tr h="32357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Número de conglomerados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Número de viviendas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Número de manzanas</a:t>
                      </a:r>
                      <a:endParaRPr lang="es-EC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b"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8196908"/>
                  </a:ext>
                </a:extLst>
              </a:tr>
              <a:tr h="504587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Mínimo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Máximo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Promedio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Mínimo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Máximo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Promedio</a:t>
                      </a:r>
                      <a:endParaRPr lang="es-EC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4290142423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449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80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159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102,08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16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4,26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2066290158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444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81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161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103,23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15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4,31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82745169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431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82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161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106,34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1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19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1" dirty="0">
                          <a:effectLst/>
                        </a:rPr>
                        <a:t>4,44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2807426512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430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83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161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106,59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18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4,46</a:t>
                      </a:r>
                      <a:endParaRPr lang="es-EC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1941834450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428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84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167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107,08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17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4,45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1846378153"/>
                  </a:ext>
                </a:extLst>
              </a:tr>
              <a:tr h="3680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b="0" dirty="0">
                          <a:effectLst/>
                        </a:rPr>
                        <a:t>424</a:t>
                      </a:r>
                      <a:endParaRPr lang="es-EC" sz="13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85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167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>
                          <a:effectLst/>
                        </a:rPr>
                        <a:t>108,09</a:t>
                      </a:r>
                      <a:endParaRPr lang="es-EC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18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300" dirty="0">
                          <a:effectLst/>
                        </a:rPr>
                        <a:t>4,46</a:t>
                      </a:r>
                      <a:endParaRPr lang="es-EC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992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77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Cálculo de estimadores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Diseño muestral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1108212" y="1685925"/>
            <a:ext cx="99755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s-EC" b="1" dirty="0" smtClean="0"/>
              <a:t>Diseño muestral</a:t>
            </a:r>
          </a:p>
          <a:p>
            <a:pPr>
              <a:buClr>
                <a:schemeClr val="accent4"/>
              </a:buClr>
            </a:pPr>
            <a:r>
              <a:rPr lang="es-EC" dirty="0" smtClean="0"/>
              <a:t>Probabilístico </a:t>
            </a:r>
            <a:r>
              <a:rPr lang="es-EC" dirty="0" err="1" smtClean="0"/>
              <a:t>bietápico</a:t>
            </a:r>
            <a:r>
              <a:rPr lang="es-EC" dirty="0" smtClean="0"/>
              <a:t> de elementos:</a:t>
            </a:r>
          </a:p>
          <a:p>
            <a:pPr lvl="1">
              <a:buClr>
                <a:schemeClr val="accent4"/>
              </a:buClr>
            </a:pPr>
            <a:r>
              <a:rPr lang="es-EC" dirty="0" smtClean="0"/>
              <a:t>Primera etapa: sectores censales o conglomerados como UPM.</a:t>
            </a:r>
            <a:endParaRPr lang="es-EC" dirty="0"/>
          </a:p>
          <a:p>
            <a:pPr lvl="1">
              <a:buClr>
                <a:schemeClr val="accent4"/>
              </a:buClr>
            </a:pPr>
            <a:r>
              <a:rPr lang="es-EC" dirty="0" smtClean="0"/>
              <a:t>Segunda etapa: selección de 12 </a:t>
            </a:r>
            <a:r>
              <a:rPr lang="es-EC" dirty="0"/>
              <a:t>viviendas </a:t>
            </a:r>
            <a:r>
              <a:rPr lang="es-EC" dirty="0" smtClean="0"/>
              <a:t>por UPM.</a:t>
            </a:r>
            <a:endParaRPr lang="es-EC" dirty="0"/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C" dirty="0" smtClean="0"/>
          </a:p>
          <a:p>
            <a:pPr>
              <a:buClr>
                <a:schemeClr val="accent4"/>
              </a:buClr>
            </a:pPr>
            <a:r>
              <a:rPr lang="es-EC" dirty="0" smtClean="0"/>
              <a:t>En </a:t>
            </a:r>
            <a:r>
              <a:rPr lang="es-EC" dirty="0"/>
              <a:t>cada una de las etapas se utiliza un muestreo aleatorio simple, es decir todos los elementos tienen la misma probabilidad de ser seleccionados</a:t>
            </a:r>
            <a:r>
              <a:rPr lang="es-EC" dirty="0" smtClean="0"/>
              <a:t>.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S" dirty="0"/>
          </a:p>
          <a:p>
            <a:r>
              <a:rPr lang="es-EC" b="1" dirty="0"/>
              <a:t>Población objetivo</a:t>
            </a:r>
          </a:p>
          <a:p>
            <a:r>
              <a:rPr lang="es-EC" dirty="0" smtClean="0"/>
              <a:t>Todas </a:t>
            </a:r>
            <a:r>
              <a:rPr lang="es-EC" dirty="0"/>
              <a:t>las personas de la ciudad </a:t>
            </a:r>
            <a:r>
              <a:rPr lang="es-EC" dirty="0" smtClean="0"/>
              <a:t>Ambato</a:t>
            </a:r>
            <a:r>
              <a:rPr lang="es-EC" dirty="0"/>
              <a:t>.</a:t>
            </a:r>
          </a:p>
          <a:p>
            <a:endParaRPr lang="es-EC" b="1" dirty="0" smtClean="0"/>
          </a:p>
          <a:p>
            <a:r>
              <a:rPr lang="es-EC" b="1" dirty="0" smtClean="0"/>
              <a:t>Tamaño </a:t>
            </a:r>
            <a:r>
              <a:rPr lang="es-EC" b="1" dirty="0"/>
              <a:t>muestral</a:t>
            </a:r>
          </a:p>
          <a:p>
            <a:r>
              <a:rPr lang="es-EC" dirty="0" smtClean="0"/>
              <a:t>El tamaño muestral de UPM es 92, mientras que a nivel de vivienda es 1.104. Todas </a:t>
            </a:r>
            <a:r>
              <a:rPr lang="es-EC" dirty="0"/>
              <a:t>las personas que forman parte de las </a:t>
            </a:r>
            <a:r>
              <a:rPr lang="es-EC" dirty="0" smtClean="0"/>
              <a:t>viviendas seleccionadas </a:t>
            </a:r>
            <a:r>
              <a:rPr lang="es-EC" dirty="0"/>
              <a:t>serán parte del análisis.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79680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Cálculo de estimadores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Variables a analizar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4 CuadroTexto"/>
          <p:cNvSpPr txBox="1"/>
          <p:nvPr/>
        </p:nvSpPr>
        <p:spPr>
          <a:xfrm>
            <a:off x="1108212" y="1685925"/>
            <a:ext cx="997557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eaLnBrk="0" fontAlgn="base" hangingPunct="0"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s-EC" dirty="0">
                <a:sym typeface="Arial" panose="020B0604020202020204" pitchFamily="34" charset="0"/>
              </a:rPr>
              <a:t>Las variables que se analizarán son</a:t>
            </a:r>
            <a:r>
              <a:rPr lang="es-EC" dirty="0" smtClean="0">
                <a:sym typeface="Arial" panose="020B0604020202020204" pitchFamily="34" charset="0"/>
              </a:rPr>
              <a:t>:</a:t>
            </a:r>
          </a:p>
          <a:p>
            <a:pPr lvl="0" defTabSz="457200" eaLnBrk="0" fontAlgn="base" hangingPunct="0">
              <a:spcBef>
                <a:spcPts val="400"/>
              </a:spcBef>
              <a:spcAft>
                <a:spcPct val="0"/>
              </a:spcAft>
              <a:buSzPct val="100000"/>
            </a:pPr>
            <a:endParaRPr lang="es-EC" dirty="0">
              <a:sym typeface="Arial" panose="020B0604020202020204" pitchFamily="34" charset="0"/>
            </a:endParaRP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indígena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mestiza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que es mujer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que tiene alguna discapacidad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que sabe leer y escribir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cuyo estado civil es soltero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Población cuyo estado civil es casado</a:t>
            </a:r>
          </a:p>
          <a:p>
            <a:pPr marL="342900" lvl="0" indent="-3429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464646"/>
              </a:buClr>
              <a:buSzPct val="100000"/>
              <a:buFont typeface="Arial" panose="020B0604020202020204" pitchFamily="34" charset="0"/>
              <a:buChar char="•"/>
            </a:pPr>
            <a:r>
              <a:rPr lang="es-EC" dirty="0">
                <a:sym typeface="Arial" panose="020B0604020202020204" pitchFamily="34" charset="0"/>
              </a:rPr>
              <a:t>Los indicadores serán calculados como proporción y totales.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293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Cálculo de estimadores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Distribución ponderadores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pSp>
        <p:nvGrpSpPr>
          <p:cNvPr id="9" name="Grupo 8"/>
          <p:cNvGrpSpPr/>
          <p:nvPr/>
        </p:nvGrpSpPr>
        <p:grpSpPr>
          <a:xfrm>
            <a:off x="889813" y="2130646"/>
            <a:ext cx="10412375" cy="3097036"/>
            <a:chOff x="1114354" y="2012926"/>
            <a:chExt cx="10412375" cy="30970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354" y="2012926"/>
              <a:ext cx="4999153" cy="3097036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576" y="2012926"/>
              <a:ext cx="4999153" cy="3090940"/>
            </a:xfrm>
            <a:prstGeom prst="rect">
              <a:avLst/>
            </a:prstGeom>
          </p:spPr>
        </p:pic>
      </p:grpSp>
      <p:sp>
        <p:nvSpPr>
          <p:cNvPr id="10" name="4 CuadroTexto"/>
          <p:cNvSpPr txBox="1"/>
          <p:nvPr/>
        </p:nvSpPr>
        <p:spPr>
          <a:xfrm>
            <a:off x="2007216" y="5397225"/>
            <a:ext cx="276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eaLnBrk="0" fontAlgn="base" hangingPunct="0"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s-EC" dirty="0" smtClean="0">
                <a:sym typeface="Arial" panose="020B0604020202020204" pitchFamily="34" charset="0"/>
              </a:rPr>
              <a:t>UPM: sectores censales</a:t>
            </a:r>
            <a:endParaRPr lang="es-EC" dirty="0"/>
          </a:p>
        </p:txBody>
      </p:sp>
      <p:sp>
        <p:nvSpPr>
          <p:cNvPr id="11" name="4 CuadroTexto"/>
          <p:cNvSpPr txBox="1"/>
          <p:nvPr/>
        </p:nvSpPr>
        <p:spPr>
          <a:xfrm>
            <a:off x="7496637" y="5369971"/>
            <a:ext cx="26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 eaLnBrk="0" fontAlgn="base" hangingPunct="0">
              <a:spcBef>
                <a:spcPts val="400"/>
              </a:spcBef>
              <a:spcAft>
                <a:spcPct val="0"/>
              </a:spcAft>
              <a:buSzPct val="100000"/>
            </a:pPr>
            <a:r>
              <a:rPr lang="es-EC" dirty="0" smtClean="0">
                <a:sym typeface="Arial" panose="020B0604020202020204" pitchFamily="34" charset="0"/>
              </a:rPr>
              <a:t>UPM: conglomerados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485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Indicadores tipo proporción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aphicFrame>
        <p:nvGraphicFramePr>
          <p:cNvPr id="12" name="Marcador de contenido 3">
            <a:extLst>
              <a:ext uri="{FF2B5EF4-FFF2-40B4-BE49-F238E27FC236}">
                <a16:creationId xmlns:a16="http://schemas.microsoft.com/office/drawing/2014/main" xmlns="" id="{26403246-4B1F-4BFB-9FF8-76A0DE01E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450539"/>
              </p:ext>
            </p:extLst>
          </p:nvPr>
        </p:nvGraphicFramePr>
        <p:xfrm>
          <a:off x="1415999" y="1614038"/>
          <a:ext cx="9360002" cy="4320004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480249">
                  <a:extLst>
                    <a:ext uri="{9D8B030D-6E8A-4147-A177-3AD203B41FA5}">
                      <a16:colId xmlns:a16="http://schemas.microsoft.com/office/drawing/2014/main" xmlns="" val="1771364690"/>
                    </a:ext>
                  </a:extLst>
                </a:gridCol>
                <a:gridCol w="1124115">
                  <a:extLst>
                    <a:ext uri="{9D8B030D-6E8A-4147-A177-3AD203B41FA5}">
                      <a16:colId xmlns:a16="http://schemas.microsoft.com/office/drawing/2014/main" xmlns="" val="1164269403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3995093043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2645536092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792612417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1728678132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2522329607"/>
                    </a:ext>
                  </a:extLst>
                </a:gridCol>
                <a:gridCol w="1085318">
                  <a:extLst>
                    <a:ext uri="{9D8B030D-6E8A-4147-A177-3AD203B41FA5}">
                      <a16:colId xmlns:a16="http://schemas.microsoft.com/office/drawing/2014/main" xmlns="" val="631179609"/>
                    </a:ext>
                  </a:extLst>
                </a:gridCol>
              </a:tblGrid>
              <a:tr h="41153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Parámetro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Sectores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Conglomerados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5562298"/>
                  </a:ext>
                </a:extLst>
              </a:tr>
              <a:tr h="102772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Media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Varianza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Desviación estándar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Media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Varianza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Desviación estándar</a:t>
                      </a:r>
                      <a:endParaRPr lang="es-EC" sz="18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756643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Indígenas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0,0272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0,0268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3,90x10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0,0060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0,0266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3,98 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0,0067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032042056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Mestizos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0,8798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0,8801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1,16 x10</a:t>
                      </a:r>
                      <a:r>
                        <a:rPr lang="es-EC" sz="1200" baseline="30000" dirty="0">
                          <a:effectLst/>
                        </a:rPr>
                        <a:t>-04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0,0108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0,8803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1,13 x10</a:t>
                      </a:r>
                      <a:r>
                        <a:rPr lang="es-EC" sz="1200" baseline="30000">
                          <a:effectLst/>
                        </a:rPr>
                        <a:t>-04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0,0101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48125379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Mujeres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0,5171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0,5172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6,69 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0,0080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0,5172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6,96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0,0082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422848697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Discapacitados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0,0489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0,0489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2,01 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0,0047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0,0486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2,10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0,0047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3143480029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Leer y escribir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0,8777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0,8781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3,70 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0,0063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0,8776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3,49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0,0062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2149669803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Solteros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0,2882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0,2891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7,08 x10</a:t>
                      </a:r>
                      <a:r>
                        <a:rPr lang="es-EC" sz="1200" baseline="30000">
                          <a:effectLst/>
                        </a:rPr>
                        <a:t>-05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0,0081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0,2884</a:t>
                      </a:r>
                      <a:endParaRPr lang="es-EC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6,76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0,0085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136890376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Casados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0,3380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0,3378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9,10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0,0082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0,3377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8,73 x10</a:t>
                      </a:r>
                      <a:r>
                        <a:rPr lang="es-EC" sz="1200" baseline="30000" dirty="0">
                          <a:effectLst/>
                        </a:rPr>
                        <a:t>-05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0,0086</a:t>
                      </a:r>
                      <a:endParaRPr lang="es-EC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3211397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41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Indicadores tipo proporción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485805"/>
            <a:ext cx="7920000" cy="53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Comparación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aphicFrame>
        <p:nvGraphicFramePr>
          <p:cNvPr id="5" name="Marcador de contenido 6">
            <a:extLst>
              <a:ext uri="{FF2B5EF4-FFF2-40B4-BE49-F238E27FC236}">
                <a16:creationId xmlns="" xmlns:a16="http://schemas.microsoft.com/office/drawing/2014/main" id="{1C1922CF-DB9E-40BA-A5ED-6AC0308685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931426"/>
              </p:ext>
            </p:extLst>
          </p:nvPr>
        </p:nvGraphicFramePr>
        <p:xfrm>
          <a:off x="3576000" y="1809000"/>
          <a:ext cx="5040000" cy="3240001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075064">
                  <a:extLst>
                    <a:ext uri="{9D8B030D-6E8A-4147-A177-3AD203B41FA5}">
                      <a16:colId xmlns="" xmlns:a16="http://schemas.microsoft.com/office/drawing/2014/main" val="2205637906"/>
                    </a:ext>
                  </a:extLst>
                </a:gridCol>
                <a:gridCol w="925042">
                  <a:extLst>
                    <a:ext uri="{9D8B030D-6E8A-4147-A177-3AD203B41FA5}">
                      <a16:colId xmlns="" xmlns:a16="http://schemas.microsoft.com/office/drawing/2014/main" val="322311487"/>
                    </a:ext>
                  </a:extLst>
                </a:gridCol>
                <a:gridCol w="1199082">
                  <a:extLst>
                    <a:ext uri="{9D8B030D-6E8A-4147-A177-3AD203B41FA5}">
                      <a16:colId xmlns="" xmlns:a16="http://schemas.microsoft.com/office/drawing/2014/main" val="1362482195"/>
                    </a:ext>
                  </a:extLst>
                </a:gridCol>
                <a:gridCol w="1011589">
                  <a:extLst>
                    <a:ext uri="{9D8B030D-6E8A-4147-A177-3AD203B41FA5}">
                      <a16:colId xmlns="" xmlns:a16="http://schemas.microsoft.com/office/drawing/2014/main" val="1184445735"/>
                    </a:ext>
                  </a:extLst>
                </a:gridCol>
                <a:gridCol w="829223">
                  <a:extLst>
                    <a:ext uri="{9D8B030D-6E8A-4147-A177-3AD203B41FA5}">
                      <a16:colId xmlns="" xmlns:a16="http://schemas.microsoft.com/office/drawing/2014/main" val="1120877418"/>
                    </a:ext>
                  </a:extLst>
                </a:gridCol>
              </a:tblGrid>
              <a:tr h="320133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Indicador de tipo proporción</a:t>
                      </a:r>
                      <a:endParaRPr lang="es-EC" sz="16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4445420"/>
                  </a:ext>
                </a:extLst>
              </a:tr>
              <a:tr h="320133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Error relativo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Eficiencia relativa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 err="1" smtClean="0">
                          <a:solidFill>
                            <a:schemeClr val="bg1"/>
                          </a:solidFill>
                          <a:effectLst/>
                        </a:rPr>
                        <a:t>SDc</a:t>
                      </a:r>
                      <a:r>
                        <a:rPr lang="es-EC" sz="1100" b="1" dirty="0" smtClean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s-EC" sz="1100" b="1" dirty="0" err="1" smtClean="0">
                          <a:solidFill>
                            <a:schemeClr val="bg1"/>
                          </a:solidFill>
                          <a:effectLst/>
                        </a:rPr>
                        <a:t>SDs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7432786"/>
                  </a:ext>
                </a:extLst>
              </a:tr>
              <a:tr h="35880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Sectores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Conglomerado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4111116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Indígena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1,44%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-1,98%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1,02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1,12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20535719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Mestizo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-0,03%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0,05%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0,97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0,94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1996693336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Mujer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-0,01%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0,01%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1,04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1,03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45700901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Discapacitado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0,08%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-0,69%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1,05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1,01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3429181011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Lee y Escribe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-0,05%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-0,01%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0,94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0,98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1235864680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Soltero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-0,30%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0,06%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0,96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1,06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64875869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Casado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0,06%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-0,08%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0,96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1,05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2403452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13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Indicadores tipo total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xmlns="" id="{26403246-4B1F-4BFB-9FF8-76A0DE01E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33778"/>
              </p:ext>
            </p:extLst>
          </p:nvPr>
        </p:nvGraphicFramePr>
        <p:xfrm>
          <a:off x="1416000" y="1614039"/>
          <a:ext cx="9360000" cy="4320003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480247">
                  <a:extLst>
                    <a:ext uri="{9D8B030D-6E8A-4147-A177-3AD203B41FA5}">
                      <a16:colId xmlns:a16="http://schemas.microsoft.com/office/drawing/2014/main" xmlns="" val="1771364690"/>
                    </a:ext>
                  </a:extLst>
                </a:gridCol>
                <a:gridCol w="1124116">
                  <a:extLst>
                    <a:ext uri="{9D8B030D-6E8A-4147-A177-3AD203B41FA5}">
                      <a16:colId xmlns:a16="http://schemas.microsoft.com/office/drawing/2014/main" xmlns="" val="1164269403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3995093043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2645536092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792612417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1728678132"/>
                    </a:ext>
                  </a:extLst>
                </a:gridCol>
                <a:gridCol w="1134064">
                  <a:extLst>
                    <a:ext uri="{9D8B030D-6E8A-4147-A177-3AD203B41FA5}">
                      <a16:colId xmlns:a16="http://schemas.microsoft.com/office/drawing/2014/main" xmlns="" val="2522329607"/>
                    </a:ext>
                  </a:extLst>
                </a:gridCol>
                <a:gridCol w="1085317">
                  <a:extLst>
                    <a:ext uri="{9D8B030D-6E8A-4147-A177-3AD203B41FA5}">
                      <a16:colId xmlns:a16="http://schemas.microsoft.com/office/drawing/2014/main" xmlns="" val="631179609"/>
                    </a:ext>
                  </a:extLst>
                </a:gridCol>
              </a:tblGrid>
              <a:tr h="41153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Parámetro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Sectores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>
                          <a:solidFill>
                            <a:schemeClr val="bg1"/>
                          </a:solidFill>
                          <a:effectLst/>
                        </a:rPr>
                        <a:t>Conglomerados</a:t>
                      </a:r>
                      <a:endParaRPr lang="es-EC" sz="14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5562298"/>
                  </a:ext>
                </a:extLst>
              </a:tr>
              <a:tr h="1027723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Media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Varianza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Desviación estándar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Media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Varianza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400" b="1" dirty="0">
                          <a:solidFill>
                            <a:schemeClr val="bg1"/>
                          </a:solidFill>
                          <a:effectLst/>
                        </a:rPr>
                        <a:t>Desviación estándar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8756643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Indígenas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 4486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  4326,4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 1080765,6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1075,6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4434,7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1199291,5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962,9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032042056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Mestizos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145337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144792,4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34068115,6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5958,3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145922,5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27014418,9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4881,3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48125379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Mujeres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85421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 85089,0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10049900,6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3117,8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85435,9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7355988,6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2492,5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422848697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Discapacitados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8084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 8061,4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 749300,4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859,9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8127,9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698415,6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833,3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3143480029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Leer y escribir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144983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144434,8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30440939,7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5501,3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145481,3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27179567,7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5055,2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2149669803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Solteros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47608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47344,1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4962965,7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2279,5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47704,9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4643290,3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2098,7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1368903762"/>
                  </a:ext>
                </a:extLst>
              </a:tr>
              <a:tr h="411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Casados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55828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 55652,9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6877996,5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2602,7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56190,7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5579600,4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2143,9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:a16="http://schemas.microsoft.com/office/drawing/2014/main" xmlns="" val="3211397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49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Indicadores tipo total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00" y="1485805"/>
            <a:ext cx="7920000" cy="533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Macroproceso</a:t>
            </a:r>
            <a:endParaRPr lang="x-none" dirty="0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C" dirty="0" smtClean="0"/>
              <a:t>02.</a:t>
            </a:r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73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66EA004-EFF9-8840-889D-3B284D07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8394427" cy="530024"/>
          </a:xfrm>
        </p:spPr>
        <p:txBody>
          <a:bodyPr>
            <a:noAutofit/>
          </a:bodyPr>
          <a:lstStyle/>
          <a:p>
            <a:r>
              <a:rPr lang="es-EC" sz="2800" dirty="0" smtClean="0"/>
              <a:t>Resultados</a:t>
            </a:r>
            <a:endParaRPr lang="x-none" sz="28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6A4B50B-FCCF-0D43-9618-5D8F74E22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197" y="951025"/>
            <a:ext cx="8394427" cy="499155"/>
          </a:xfrm>
        </p:spPr>
        <p:txBody>
          <a:bodyPr/>
          <a:lstStyle/>
          <a:p>
            <a:r>
              <a:rPr lang="es-EC" dirty="0" smtClean="0"/>
              <a:t>Comparación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7EA35140-7D26-6847-AE3E-A792B151E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x-none"/>
          </a:p>
        </p:txBody>
      </p:sp>
      <p:graphicFrame>
        <p:nvGraphicFramePr>
          <p:cNvPr id="6" name="Marcador de contenido 6">
            <a:extLst>
              <a:ext uri="{FF2B5EF4-FFF2-40B4-BE49-F238E27FC236}">
                <a16:creationId xmlns="" xmlns:a16="http://schemas.microsoft.com/office/drawing/2014/main" id="{1C1922CF-DB9E-40BA-A5ED-6AC0308685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124328"/>
              </p:ext>
            </p:extLst>
          </p:nvPr>
        </p:nvGraphicFramePr>
        <p:xfrm>
          <a:off x="3576000" y="1809000"/>
          <a:ext cx="5040000" cy="3240001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1075064">
                  <a:extLst>
                    <a:ext uri="{9D8B030D-6E8A-4147-A177-3AD203B41FA5}">
                      <a16:colId xmlns="" xmlns:a16="http://schemas.microsoft.com/office/drawing/2014/main" val="2205637906"/>
                    </a:ext>
                  </a:extLst>
                </a:gridCol>
                <a:gridCol w="963682">
                  <a:extLst>
                    <a:ext uri="{9D8B030D-6E8A-4147-A177-3AD203B41FA5}">
                      <a16:colId xmlns="" xmlns:a16="http://schemas.microsoft.com/office/drawing/2014/main" val="322311487"/>
                    </a:ext>
                  </a:extLst>
                </a:gridCol>
                <a:gridCol w="1160442">
                  <a:extLst>
                    <a:ext uri="{9D8B030D-6E8A-4147-A177-3AD203B41FA5}">
                      <a16:colId xmlns="" xmlns:a16="http://schemas.microsoft.com/office/drawing/2014/main" val="1362482195"/>
                    </a:ext>
                  </a:extLst>
                </a:gridCol>
                <a:gridCol w="920406">
                  <a:extLst>
                    <a:ext uri="{9D8B030D-6E8A-4147-A177-3AD203B41FA5}">
                      <a16:colId xmlns="" xmlns:a16="http://schemas.microsoft.com/office/drawing/2014/main" val="1184445735"/>
                    </a:ext>
                  </a:extLst>
                </a:gridCol>
                <a:gridCol w="920406">
                  <a:extLst>
                    <a:ext uri="{9D8B030D-6E8A-4147-A177-3AD203B41FA5}">
                      <a16:colId xmlns="" xmlns:a16="http://schemas.microsoft.com/office/drawing/2014/main" val="1120877418"/>
                    </a:ext>
                  </a:extLst>
                </a:gridCol>
              </a:tblGrid>
              <a:tr h="320133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b="1" dirty="0">
                          <a:solidFill>
                            <a:schemeClr val="bg1"/>
                          </a:solidFill>
                          <a:effectLst/>
                        </a:rPr>
                        <a:t>Indicador de tipo total</a:t>
                      </a: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4445420"/>
                  </a:ext>
                </a:extLst>
              </a:tr>
              <a:tr h="320133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Error relativo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Eficiencia relativa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 err="1" smtClean="0">
                          <a:solidFill>
                            <a:schemeClr val="bg1"/>
                          </a:solidFill>
                          <a:effectLst/>
                        </a:rPr>
                        <a:t>SDc</a:t>
                      </a:r>
                      <a:r>
                        <a:rPr lang="es-EC" sz="1100" b="1" dirty="0" smtClean="0">
                          <a:solidFill>
                            <a:schemeClr val="bg1"/>
                          </a:solidFill>
                          <a:effectLst/>
                        </a:rPr>
                        <a:t>/</a:t>
                      </a:r>
                      <a:r>
                        <a:rPr lang="es-EC" sz="1100" b="1" dirty="0" err="1" smtClean="0">
                          <a:solidFill>
                            <a:schemeClr val="bg1"/>
                          </a:solidFill>
                          <a:effectLst/>
                        </a:rPr>
                        <a:t>SDs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37432786"/>
                  </a:ext>
                </a:extLst>
              </a:tr>
              <a:tr h="358804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Sectores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b="1" dirty="0">
                          <a:solidFill>
                            <a:schemeClr val="bg1"/>
                          </a:solidFill>
                          <a:effectLst/>
                        </a:rPr>
                        <a:t>Conglomerado</a:t>
                      </a:r>
                      <a:endParaRPr lang="es-EC" sz="14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4111116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Indígena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-3,56%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-1,14%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1,11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0,90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3920535719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Mestizo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-0,37%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 0,40%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0,79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0,82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1996693336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Mujer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-0,39%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0,02%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0,73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0,80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45700901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Discapacitado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-0,28%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0,54%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0,93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0,97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3429181011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Lee y Escribe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-0,38%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0,34%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0,89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0,92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1235864680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Soltero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-0,55%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0,20%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0,94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0,92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64875869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100" dirty="0">
                          <a:effectLst/>
                        </a:rPr>
                        <a:t>Casado</a:t>
                      </a:r>
                      <a:endParaRPr lang="es-EC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-0,31%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 0,65%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>
                          <a:effectLst/>
                        </a:rPr>
                        <a:t>0,81</a:t>
                      </a:r>
                      <a:endParaRPr lang="es-EC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s-EC" sz="1200" dirty="0">
                          <a:effectLst/>
                        </a:rPr>
                        <a:t>0,82</a:t>
                      </a:r>
                      <a:endParaRPr lang="es-EC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3338" marR="33338" marT="0" marB="0" anchor="ctr"/>
                </a:tc>
                <a:extLst>
                  <a:ext uri="{0D108BD9-81ED-4DB2-BD59-A6C34878D82A}">
                    <a16:rowId xmlns="" xmlns:a16="http://schemas.microsoft.com/office/drawing/2014/main" val="2403452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1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/>
              <a:t>Resultados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Conglomerados generados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graphicFrame>
        <p:nvGraphicFramePr>
          <p:cNvPr id="7" name="Diagrama 6">
            <a:extLst>
              <a:ext uri="{FF2B5EF4-FFF2-40B4-BE49-F238E27FC236}">
                <a16:creationId xmlns="" xmlns:a16="http://schemas.microsoft.com/office/drawing/2014/main" id="{2C43905E-07CB-4D56-BAB7-FFCA10275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3028115"/>
              </p:ext>
            </p:extLst>
          </p:nvPr>
        </p:nvGraphicFramePr>
        <p:xfrm>
          <a:off x="3041095" y="1954033"/>
          <a:ext cx="6109809" cy="3376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40585D71-A805-4616-814F-111C41B188EC}"/>
              </a:ext>
            </a:extLst>
          </p:cNvPr>
          <p:cNvSpPr txBox="1"/>
          <p:nvPr/>
        </p:nvSpPr>
        <p:spPr>
          <a:xfrm>
            <a:off x="5824128" y="332718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1" dirty="0" smtClean="0"/>
              <a:t>5</a:t>
            </a:r>
            <a:endParaRPr lang="es-ES" sz="1400" b="1" dirty="0"/>
          </a:p>
          <a:p>
            <a:pPr algn="ctr"/>
            <a:r>
              <a:rPr lang="es-ES" sz="1400" b="1" dirty="0" smtClean="0"/>
              <a:t>días</a:t>
            </a:r>
            <a:endParaRPr lang="es-ES" sz="1400" b="1" dirty="0"/>
          </a:p>
        </p:txBody>
      </p:sp>
    </p:spTree>
    <p:extLst>
      <p:ext uri="{BB962C8B-B14F-4D97-AF65-F5344CB8AC3E}">
        <p14:creationId xmlns:p14="http://schemas.microsoft.com/office/powerpoint/2010/main" val="15439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C" dirty="0" smtClean="0"/>
              <a:t>Desafíos futuros</a:t>
            </a:r>
            <a:endParaRPr lang="es-EC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633707578"/>
              </p:ext>
            </p:extLst>
          </p:nvPr>
        </p:nvGraphicFramePr>
        <p:xfrm>
          <a:off x="2529204" y="1768415"/>
          <a:ext cx="7133592" cy="4369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80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="" xmlns:a16="http://schemas.microsoft.com/office/drawing/2014/main" id="{28974D56-6592-7447-8BED-9BF217318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dirty="0"/>
              <a:t>Muchas gracias!</a:t>
            </a:r>
            <a:endParaRPr lang="x-none" dirty="0"/>
          </a:p>
        </p:txBody>
      </p:sp>
      <p:sp>
        <p:nvSpPr>
          <p:cNvPr id="8" name="Marcador de texto 7">
            <a:extLst>
              <a:ext uri="{FF2B5EF4-FFF2-40B4-BE49-F238E27FC236}">
                <a16:creationId xmlns="" xmlns:a16="http://schemas.microsoft.com/office/drawing/2014/main" id="{32B64778-D4DA-9746-BC47-19FA8BE9F4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38450" y="3824246"/>
            <a:ext cx="7077075" cy="1920945"/>
          </a:xfrm>
        </p:spPr>
        <p:txBody>
          <a:bodyPr>
            <a:normAutofit/>
          </a:bodyPr>
          <a:lstStyle/>
          <a:p>
            <a:r>
              <a:rPr lang="es-ES" dirty="0" smtClean="0"/>
              <a:t>(</a:t>
            </a:r>
            <a:r>
              <a:rPr lang="es-ES" dirty="0"/>
              <a:t>Espacio de preguntas</a:t>
            </a:r>
            <a:r>
              <a:rPr lang="es-ES" dirty="0" smtClean="0"/>
              <a:t>)</a:t>
            </a:r>
          </a:p>
          <a:p>
            <a:endParaRPr lang="es-ES" dirty="0"/>
          </a:p>
          <a:p>
            <a:r>
              <a:rPr lang="es-ES" sz="1700" dirty="0" smtClean="0"/>
              <a:t>Mas información a:</a:t>
            </a:r>
          </a:p>
          <a:p>
            <a:r>
              <a:rPr lang="es-ES" sz="1700" dirty="0" smtClean="0"/>
              <a:t>angel_gaibor@inec.gob.ec      javier_nunez@inec.gob.ec </a:t>
            </a:r>
            <a:endParaRPr lang="x-none" sz="17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="" xmlns:a16="http://schemas.microsoft.com/office/drawing/2014/main" id="{ACB41DA1-AC68-494B-B160-3DE95E16F4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E155F1D0-29AD-A74D-ABB2-0DAF0233E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1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4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/>
              <a:t>El </a:t>
            </a:r>
            <a:r>
              <a:rPr lang="es-ES" sz="1800" dirty="0" err="1"/>
              <a:t>macroproceso</a:t>
            </a:r>
            <a:r>
              <a:rPr lang="es-ES" sz="1800" dirty="0"/>
              <a:t> está conformado por funciones enfocadas en la generación de UPM tomando como insumo la información cartográfica con la que cuenta el INEC.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4210412"/>
            <a:ext cx="10079994" cy="2309549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05" y="1850104"/>
            <a:ext cx="2160000" cy="16737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69" y="1606954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20000" cy="4327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Polígonos no adyacentes generalmente hace referencia a manzanas.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4210412"/>
            <a:ext cx="10079994" cy="2309548"/>
          </a:xfrm>
          <a:prstGeom prst="rect">
            <a:avLst/>
          </a:prstGeom>
        </p:spPr>
      </p:pic>
      <p:sp>
        <p:nvSpPr>
          <p:cNvPr id="4" name="Flecha abajo 3"/>
          <p:cNvSpPr/>
          <p:nvPr/>
        </p:nvSpPr>
        <p:spPr>
          <a:xfrm>
            <a:off x="2208362" y="3614468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3809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5" y="228262"/>
            <a:ext cx="6120000" cy="4327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Macro proceso</a:t>
            </a:r>
            <a:endParaRPr lang="es-EC" dirty="0"/>
          </a:p>
        </p:txBody>
      </p:sp>
      <p:sp>
        <p:nvSpPr>
          <p:cNvPr id="11" name="Marcador de texto 2"/>
          <p:cNvSpPr txBox="1">
            <a:spLocks/>
          </p:cNvSpPr>
          <p:nvPr/>
        </p:nvSpPr>
        <p:spPr>
          <a:xfrm>
            <a:off x="630931" y="1190445"/>
            <a:ext cx="4475908" cy="27341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sz="1800" dirty="0" smtClean="0"/>
              <a:t>Es un polígono que delimita la zona de extensión a trabajar.</a:t>
            </a:r>
            <a:endParaRPr lang="es-EC" sz="6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5" y="4210412"/>
            <a:ext cx="10079989" cy="2309548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1043796" y="3967245"/>
            <a:ext cx="388189" cy="59594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2906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7493</TotalTime>
  <Words>1897</Words>
  <Application>Microsoft Office PowerPoint</Application>
  <PresentationFormat>Panorámica</PresentationFormat>
  <Paragraphs>501</Paragraphs>
  <Slides>64</Slides>
  <Notes>1</Notes>
  <HiddenSlides>6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Century Gothic</vt:lpstr>
      <vt:lpstr>Times New Roman</vt:lpstr>
      <vt:lpstr>Tema de Office</vt:lpstr>
      <vt:lpstr>Algoritmo de partición de grafos con restricciones de tamaño, peso y pertenencia para la construcción de Unidades Primarias de Muestreo para encuestas dirigidas a hogares</vt:lpstr>
      <vt:lpstr>Presentación de PowerPoint</vt:lpstr>
      <vt:lpstr>Introducción</vt:lpstr>
      <vt:lpstr>Unidad Primaria de Muestreo (UPM)</vt:lpstr>
      <vt:lpstr>Unidad Primaria de Muestreo (UPM)</vt:lpstr>
      <vt:lpstr>Macroproceso</vt:lpstr>
      <vt:lpstr>Macro proceso</vt:lpstr>
      <vt:lpstr>Macro proceso</vt:lpstr>
      <vt:lpstr>Macro proceso</vt:lpstr>
      <vt:lpstr>Macro proceso</vt:lpstr>
      <vt:lpstr>Macro proceso</vt:lpstr>
      <vt:lpstr>Macro proceso</vt:lpstr>
      <vt:lpstr>Macro proceso</vt:lpstr>
      <vt:lpstr>Macro proceso</vt:lpstr>
      <vt:lpstr>Macro proceso</vt:lpstr>
      <vt:lpstr>Macro proceso</vt:lpstr>
      <vt:lpstr>De la Geografía a la Matemática</vt:lpstr>
      <vt:lpstr>De la Geografía a la Matemática</vt:lpstr>
      <vt:lpstr>De la Geografía a la Matemática</vt:lpstr>
      <vt:lpstr>Formulación del problema</vt:lpstr>
      <vt:lpstr>¿Qué es Programación Entera?</vt:lpstr>
      <vt:lpstr>Formulación formal</vt:lpstr>
      <vt:lpstr>Formulación formal</vt:lpstr>
      <vt:lpstr>Formulación formal</vt:lpstr>
      <vt:lpstr>Formulación formal</vt:lpstr>
      <vt:lpstr>Algoritmo de conglomeración</vt:lpstr>
      <vt:lpstr>Algoritmo de conglomeración</vt:lpstr>
      <vt:lpstr>Algoritmo de conglomeración</vt:lpstr>
      <vt:lpstr>Un ejemplo sobre Teselia</vt:lpstr>
      <vt:lpstr>Un ejemplo sobre Teselia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y futuros desafíos</vt:lpstr>
      <vt:lpstr>Resultados</vt:lpstr>
      <vt:lpstr>Resultados</vt:lpstr>
      <vt:lpstr>Resultados</vt:lpstr>
      <vt:lpstr>Cálculo de estimadores</vt:lpstr>
      <vt:lpstr>Cálculo de estimadores</vt:lpstr>
      <vt:lpstr>Cálculo de estimadores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Desafíos futuros</vt:lpstr>
      <vt:lpstr>Muchas gracias!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cajasmarcia@gmail.com</dc:creator>
  <cp:lastModifiedBy>INEC Angel Gaibor</cp:lastModifiedBy>
  <cp:revision>136</cp:revision>
  <dcterms:created xsi:type="dcterms:W3CDTF">2021-05-27T23:45:58Z</dcterms:created>
  <dcterms:modified xsi:type="dcterms:W3CDTF">2023-10-16T14:41:14Z</dcterms:modified>
</cp:coreProperties>
</file>